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2.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39"/>
  </p:notesMasterIdLst>
  <p:handoutMasterIdLst>
    <p:handoutMasterId r:id="rId40"/>
  </p:handoutMasterIdLst>
  <p:sldIdLst>
    <p:sldId id="257" r:id="rId2"/>
    <p:sldId id="267" r:id="rId3"/>
    <p:sldId id="268" r:id="rId4"/>
    <p:sldId id="270" r:id="rId5"/>
    <p:sldId id="269" r:id="rId6"/>
    <p:sldId id="271" r:id="rId7"/>
    <p:sldId id="331" r:id="rId8"/>
    <p:sldId id="273" r:id="rId9"/>
    <p:sldId id="276" r:id="rId10"/>
    <p:sldId id="279" r:id="rId11"/>
    <p:sldId id="281" r:id="rId12"/>
    <p:sldId id="283" r:id="rId13"/>
    <p:sldId id="332" r:id="rId14"/>
    <p:sldId id="289" r:id="rId15"/>
    <p:sldId id="290" r:id="rId16"/>
    <p:sldId id="291" r:id="rId17"/>
    <p:sldId id="308" r:id="rId18"/>
    <p:sldId id="310" r:id="rId19"/>
    <p:sldId id="311" r:id="rId20"/>
    <p:sldId id="312" r:id="rId21"/>
    <p:sldId id="318" r:id="rId22"/>
    <p:sldId id="319" r:id="rId23"/>
    <p:sldId id="320" r:id="rId24"/>
    <p:sldId id="316" r:id="rId25"/>
    <p:sldId id="317" r:id="rId26"/>
    <p:sldId id="313" r:id="rId27"/>
    <p:sldId id="314" r:id="rId28"/>
    <p:sldId id="315" r:id="rId29"/>
    <p:sldId id="321" r:id="rId30"/>
    <p:sldId id="323" r:id="rId31"/>
    <p:sldId id="324" r:id="rId32"/>
    <p:sldId id="325" r:id="rId33"/>
    <p:sldId id="326" r:id="rId34"/>
    <p:sldId id="327" r:id="rId35"/>
    <p:sldId id="328" r:id="rId36"/>
    <p:sldId id="329" r:id="rId37"/>
    <p:sldId id="330"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8" autoAdjust="0"/>
    <p:restoredTop sz="76896" autoAdjust="0"/>
  </p:normalViewPr>
  <p:slideViewPr>
    <p:cSldViewPr snapToGrid="0" snapToObjects="1">
      <p:cViewPr>
        <p:scale>
          <a:sx n="70" d="100"/>
          <a:sy n="70" d="100"/>
        </p:scale>
        <p:origin x="-3632" y="-736"/>
      </p:cViewPr>
      <p:guideLst>
        <p:guide orient="horz" pos="2160"/>
        <p:guide pos="2880"/>
      </p:guideLst>
    </p:cSldViewPr>
  </p:slideViewPr>
  <p:outlineViewPr>
    <p:cViewPr>
      <p:scale>
        <a:sx n="33" d="100"/>
        <a:sy n="33" d="100"/>
      </p:scale>
      <p:origin x="0" y="26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A17FAA-1E96-4660-AE1D-AFF2A1A95EE7}" type="datetimeFigureOut">
              <a:rPr lang="en-US" smtClean="0"/>
              <a:pPr/>
              <a:t>7/18/14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BCA075-FF7F-42F3-BB19-526830F87290}" type="slidenum">
              <a:rPr lang="en-US" smtClean="0"/>
              <a:pPr/>
              <a:t>‹#›</a:t>
            </a:fld>
            <a:endParaRPr lang="en-US"/>
          </a:p>
        </p:txBody>
      </p:sp>
    </p:spTree>
    <p:extLst>
      <p:ext uri="{BB962C8B-B14F-4D97-AF65-F5344CB8AC3E}">
        <p14:creationId xmlns:p14="http://schemas.microsoft.com/office/powerpoint/2010/main" val="259743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1CBE6AC-9492-4292-8BDB-BD48EBBDE8D1}" type="datetimeFigureOut">
              <a:rPr lang="en-US" smtClean="0"/>
              <a:pPr/>
              <a:t>7/18/14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516E0BC-51EE-4218-A209-CC610A508EDD}" type="slidenum">
              <a:rPr lang="en-US" smtClean="0"/>
              <a:pPr/>
              <a:t>‹#›</a:t>
            </a:fld>
            <a:endParaRPr lang="en-US"/>
          </a:p>
        </p:txBody>
      </p:sp>
    </p:spTree>
    <p:extLst>
      <p:ext uri="{BB962C8B-B14F-4D97-AF65-F5344CB8AC3E}">
        <p14:creationId xmlns:p14="http://schemas.microsoft.com/office/powerpoint/2010/main" val="36663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TELL:</a:t>
            </a:r>
            <a:r>
              <a:rPr lang="en-US" dirty="0" smtClean="0"/>
              <a:t> </a:t>
            </a:r>
          </a:p>
          <a:p>
            <a:pPr eaLnBrk="1" hangingPunct="1">
              <a:spcBef>
                <a:spcPct val="0"/>
              </a:spcBef>
            </a:pPr>
            <a:r>
              <a:rPr lang="en-US" dirty="0" smtClean="0"/>
              <a:t>Welcome to the At Risk Afterschool Supper Program training. Thank you for being here today.  </a:t>
            </a:r>
          </a:p>
          <a:p>
            <a:pPr eaLnBrk="1" hangingPunct="1">
              <a:spcBef>
                <a:spcPct val="0"/>
              </a:spcBef>
            </a:pPr>
            <a:r>
              <a:rPr lang="en-US" dirty="0" smtClean="0"/>
              <a:t>My name is (</a:t>
            </a:r>
            <a:r>
              <a:rPr lang="en-US" u="sng" dirty="0" smtClean="0"/>
              <a:t>state your name)</a:t>
            </a:r>
            <a:r>
              <a:rPr lang="en-US" dirty="0" smtClean="0"/>
              <a:t> </a:t>
            </a:r>
          </a:p>
          <a:p>
            <a:pPr eaLnBrk="1" hangingPunct="1">
              <a:spcBef>
                <a:spcPct val="0"/>
              </a:spcBef>
            </a:pPr>
            <a:r>
              <a:rPr lang="en-US" dirty="0" smtClean="0"/>
              <a:t>Currently 14 states have the Afterschool Supper Program and August 14</a:t>
            </a:r>
            <a:r>
              <a:rPr lang="en-US" baseline="30000" dirty="0" smtClean="0"/>
              <a:t>th</a:t>
            </a:r>
            <a:r>
              <a:rPr lang="en-US" baseline="0" dirty="0" smtClean="0"/>
              <a:t> , 2013</a:t>
            </a:r>
            <a:r>
              <a:rPr lang="en-US" dirty="0" smtClean="0"/>
              <a:t> we joined those existing states when Beyond the Bell and LA’s Best At Risk Afterschool Programs began serving supper rather than a snack.</a:t>
            </a:r>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b="1" dirty="0" smtClean="0"/>
              <a:t>READ SLIDE:</a:t>
            </a:r>
          </a:p>
          <a:p>
            <a:pPr eaLnBrk="1" hangingPunct="1">
              <a:lnSpc>
                <a:spcPct val="80000"/>
              </a:lnSpc>
            </a:pPr>
            <a:endParaRPr lang="en-US"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t>READ SLIDE:</a:t>
            </a:r>
          </a:p>
          <a:p>
            <a:pPr lvl="1" eaLnBrk="1" hangingPunct="1">
              <a:lnSpc>
                <a:spcPct val="80000"/>
              </a:lnSpc>
              <a:buFont typeface="Wingdings 2" pitchFamily="18" charset="2"/>
              <a:buNone/>
            </a:pPr>
            <a:endParaRPr lang="en-US" dirty="0" smtClean="0">
              <a:solidFill>
                <a:srgbClr val="006600"/>
              </a:solidFill>
            </a:endParaRPr>
          </a:p>
          <a:p>
            <a:pPr lvl="1" eaLnBrk="1" hangingPunct="1">
              <a:lnSpc>
                <a:spcPct val="80000"/>
              </a:lnSpc>
              <a:buFont typeface="Wingdings 2" pitchFamily="18" charset="2"/>
              <a:buNone/>
            </a:pPr>
            <a:r>
              <a:rPr lang="en-US" dirty="0" smtClean="0">
                <a:solidFill>
                  <a:srgbClr val="009900"/>
                </a:solidFill>
              </a:rPr>
              <a:t> </a:t>
            </a:r>
          </a:p>
        </p:txBody>
      </p:sp>
      <p:sp>
        <p:nvSpPr>
          <p:cNvPr id="4" name="Slide Number Placeholder 3"/>
          <p:cNvSpPr>
            <a:spLocks noGrp="1"/>
          </p:cNvSpPr>
          <p:nvPr>
            <p:ph type="sldNum" sz="quarter" idx="10"/>
          </p:nvPr>
        </p:nvSpPr>
        <p:spPr/>
        <p:txBody>
          <a:bodyPr/>
          <a:lstStyle/>
          <a:p>
            <a:fld id="{D516E0BC-51EE-4218-A209-CC610A508ED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TELL:</a:t>
            </a:r>
          </a:p>
          <a:p>
            <a:r>
              <a:rPr lang="en-US" sz="1400" dirty="0" smtClean="0"/>
              <a:t>After School Program Staff should have on hand blank copies of the “Medical Statement to Request Special Diets” in the event a child inform them of any severe food allergies.   Program Staff will communicate with the FS Manager of any students with severe food allergies. FS Managers are to provide the “Medical Statement to Request Special Diets” to families for completion by the child’s treating physician. </a:t>
            </a:r>
          </a:p>
          <a:p>
            <a:endParaRPr lang="en-US" sz="1400" dirty="0" smtClean="0"/>
          </a:p>
          <a:p>
            <a:r>
              <a:rPr lang="en-US" sz="1400" dirty="0" smtClean="0"/>
              <a:t>The FS Manager will make substitutions prescribed by the student’s physician when the physician’s statement indicates that food allergies may result in severe life-threatening (anaphylactic) reactions or in some cases non-severe allergic reactions. </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FS Manager provides special diets for students with documented conditions requiring dietary modifications. </a:t>
            </a:r>
          </a:p>
          <a:p>
            <a:endParaRPr lang="en-US" sz="1400" dirty="0" smtClean="0"/>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TELL:</a:t>
            </a:r>
          </a:p>
          <a:p>
            <a:r>
              <a:rPr lang="en-US" sz="1400" b="0" dirty="0" smtClean="0"/>
              <a:t>If you are hosting an After School Supper Program at a Special Education Center, there is a Special Education Center supper menu available and must be followed.</a:t>
            </a:r>
          </a:p>
          <a:p>
            <a:r>
              <a:rPr lang="en-US" sz="1400" b="0" dirty="0" smtClean="0"/>
              <a:t>The After School Program Coordinator will communicate with the FS Manager to  ensure the appropriate menu is provided for the participating children's needs.</a:t>
            </a:r>
          </a:p>
          <a:p>
            <a:r>
              <a:rPr lang="en-US" sz="1400" b="0" dirty="0" smtClean="0"/>
              <a:t>The FS Manager will provide meals for students requiring dietary modifications such as blended meals and tube feeding.  </a:t>
            </a:r>
          </a:p>
          <a:p>
            <a:r>
              <a:rPr lang="en-US" sz="1400" b="0" dirty="0" smtClean="0"/>
              <a:t>Children are not required to take a supper meal.</a:t>
            </a:r>
          </a:p>
          <a:p>
            <a:r>
              <a:rPr lang="en-US" sz="1400" b="0" dirty="0" smtClean="0"/>
              <a:t>The FS Manager will make substitutions prescribed by the student’s physician when the physician’s statement indicates that food allergies may  result in severe life</a:t>
            </a:r>
            <a:r>
              <a:rPr lang="en-US" sz="1400" b="0" baseline="0" dirty="0" smtClean="0"/>
              <a:t> </a:t>
            </a:r>
            <a:r>
              <a:rPr lang="en-US" sz="1400" b="0" dirty="0" smtClean="0"/>
              <a:t>threatening (anaphylactic) reactions or in some cases non-severe allergic reactions.</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FS Manager provides special diets for students with documented conditions requiring dietary modifications. </a:t>
            </a:r>
          </a:p>
          <a:p>
            <a:endParaRPr lang="en-US" sz="1400" dirty="0" smtClean="0"/>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TELL:</a:t>
            </a:r>
            <a:r>
              <a:rPr lang="en-US" sz="1400" dirty="0" smtClean="0"/>
              <a:t> This is an example of the Supper Count form. This document is completed and provided with the meals. The heading and columns 1 through 3 are completed by the Food Services Manager.  The remaining columns, along with the daily attendance is completed by the Site Coordinator or designee. </a:t>
            </a:r>
          </a:p>
          <a:p>
            <a:pPr eaLnBrk="1" hangingPunct="1">
              <a:spcBef>
                <a:spcPct val="0"/>
              </a:spcBef>
            </a:pPr>
            <a:endParaRPr lang="en-US" sz="1400" dirty="0" smtClean="0"/>
          </a:p>
          <a:p>
            <a:endParaRPr lang="en-US" sz="1400" dirty="0" smtClean="0"/>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400" b="1" dirty="0" smtClean="0"/>
              <a:t>TELL:  </a:t>
            </a:r>
            <a:r>
              <a:rPr lang="en-US" sz="1400" dirty="0" smtClean="0"/>
              <a:t>The Supper Meal Count Form is completed by both the FSM and the Program Coordinator or designee.  Let’s review the instruction.</a:t>
            </a:r>
          </a:p>
          <a:p>
            <a:pPr eaLnBrk="1" hangingPunct="1">
              <a:spcBef>
                <a:spcPct val="0"/>
              </a:spcBef>
            </a:pPr>
            <a:endParaRPr lang="en-US" sz="1400" b="1" dirty="0" smtClean="0"/>
          </a:p>
          <a:p>
            <a:pPr eaLnBrk="1" hangingPunct="1">
              <a:spcBef>
                <a:spcPct val="0"/>
              </a:spcBef>
            </a:pPr>
            <a:r>
              <a:rPr lang="en-US" sz="1400" b="1" dirty="0" smtClean="0"/>
              <a:t>READ SLIDE:</a:t>
            </a:r>
          </a:p>
          <a:p>
            <a:pPr eaLnBrk="1" hangingPunct="1">
              <a:spcBef>
                <a:spcPct val="0"/>
              </a:spcBef>
            </a:pPr>
            <a:endParaRPr lang="en-US" sz="1400" dirty="0" smtClean="0"/>
          </a:p>
          <a:p>
            <a:pPr eaLnBrk="1" hangingPunct="1">
              <a:spcBef>
                <a:spcPct val="0"/>
              </a:spcBef>
            </a:pPr>
            <a:endParaRPr lang="en-US" sz="1400" dirty="0" smtClean="0"/>
          </a:p>
          <a:p>
            <a:endParaRPr lang="en-US" sz="1400" dirty="0" smtClean="0"/>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INSTRUCTOR:  </a:t>
            </a:r>
            <a:r>
              <a:rPr lang="en-US" sz="1400" dirty="0" smtClean="0"/>
              <a:t>Continue to read the instructions from the slide.  </a:t>
            </a:r>
          </a:p>
          <a:p>
            <a:r>
              <a:rPr lang="en-US" sz="1400" b="1" dirty="0" smtClean="0"/>
              <a:t>TELL: </a:t>
            </a:r>
            <a:r>
              <a:rPr lang="en-US" sz="1400" dirty="0" smtClean="0"/>
              <a:t>The comment section, meal count adjustments and lactose free milk count adjustments are new on the form.  This information was added to enhance the communication between the Program Coordinator or designee with the FSM. </a:t>
            </a:r>
          </a:p>
          <a:p>
            <a:endParaRPr lang="en-US" sz="1400" dirty="0" smtClean="0"/>
          </a:p>
          <a:p>
            <a:r>
              <a:rPr lang="en-US" sz="1400" b="1" dirty="0" smtClean="0"/>
              <a:t>READ SLIDE:</a:t>
            </a:r>
            <a:endParaRPr lang="en-US" sz="1400" dirty="0" smtClean="0"/>
          </a:p>
          <a:p>
            <a:pPr eaLnBrk="1" hangingPunct="1">
              <a:spcBef>
                <a:spcPct val="0"/>
              </a:spcBef>
            </a:pPr>
            <a:endParaRPr lang="en-US" sz="1400" dirty="0" smtClean="0"/>
          </a:p>
          <a:p>
            <a:endParaRPr lang="en-US" sz="1400" dirty="0" smtClean="0"/>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smtClean="0"/>
              <a:t>READ SLIDE:</a:t>
            </a:r>
            <a:endParaRPr lang="en-US" sz="140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400" b="1" dirty="0" smtClean="0"/>
              <a:t>READ SLIDE:</a:t>
            </a:r>
          </a:p>
          <a:p>
            <a:pPr eaLnBrk="1" hangingPunct="1">
              <a:spcBef>
                <a:spcPct val="0"/>
              </a:spcBef>
            </a:pPr>
            <a:r>
              <a:rPr lang="en-US" sz="1400" dirty="0" smtClean="0"/>
              <a:t>This was stressed to the program staff of the importance of communication between FSM and onsite staff </a:t>
            </a:r>
          </a:p>
        </p:txBody>
      </p:sp>
      <p:sp>
        <p:nvSpPr>
          <p:cNvPr id="4" name="Slide Number Placeholder 3"/>
          <p:cNvSpPr>
            <a:spLocks noGrp="1"/>
          </p:cNvSpPr>
          <p:nvPr>
            <p:ph type="sldNum" sz="quarter" idx="10"/>
          </p:nvPr>
        </p:nvSpPr>
        <p:spPr/>
        <p:txBody>
          <a:bodyPr/>
          <a:lstStyle/>
          <a:p>
            <a:fld id="{D516E0BC-51EE-4218-A209-CC610A508ED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400" b="1" dirty="0" smtClean="0"/>
              <a:t>READ  SLIDE</a:t>
            </a:r>
            <a:endParaRPr lang="en-US" sz="140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READ SLIDE:</a:t>
            </a:r>
          </a:p>
          <a:p>
            <a:pPr eaLnBrk="1" hangingPunct="1">
              <a:spcBef>
                <a:spcPct val="0"/>
              </a:spcBef>
            </a:pPr>
            <a:r>
              <a:rPr lang="en-US" b="1" dirty="0" smtClean="0"/>
              <a:t>During this training we will focus on;</a:t>
            </a:r>
          </a:p>
          <a:p>
            <a:pPr eaLnBrk="1" hangingPunct="1">
              <a:lnSpc>
                <a:spcPct val="90000"/>
              </a:lnSpc>
            </a:pPr>
            <a:r>
              <a:rPr lang="en-US" dirty="0" smtClean="0"/>
              <a:t>What is the At Risk After School Supper program. We will explore in detail the required documentation needed to remain in compliance with the USDA and the CDE rules and regulations.  </a:t>
            </a:r>
          </a:p>
          <a:p>
            <a:pPr eaLnBrk="1" hangingPunct="1">
              <a:lnSpc>
                <a:spcPct val="90000"/>
              </a:lnSpc>
            </a:pPr>
            <a:r>
              <a:rPr lang="en-US" dirty="0" smtClean="0"/>
              <a:t>Have a clear understanding of the vital role and the responsibilities of both the Food Services and Afterschool Program staff.</a:t>
            </a:r>
          </a:p>
          <a:p>
            <a:pPr eaLnBrk="1" hangingPunct="1">
              <a:lnSpc>
                <a:spcPct val="90000"/>
              </a:lnSpc>
            </a:pPr>
            <a:r>
              <a:rPr lang="en-US" dirty="0" smtClean="0"/>
              <a:t>As well as, become familiar with the program monitoring reports and requirements.</a:t>
            </a:r>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b="1" dirty="0" smtClean="0"/>
              <a:t>TELL:</a:t>
            </a:r>
          </a:p>
          <a:p>
            <a:pPr marL="274320" indent="-274320" eaLnBrk="1" fontAlgn="auto" hangingPunct="1">
              <a:lnSpc>
                <a:spcPct val="80000"/>
              </a:lnSpc>
              <a:spcBef>
                <a:spcPts val="580"/>
              </a:spcBef>
              <a:spcAft>
                <a:spcPts val="0"/>
              </a:spcAft>
              <a:buFont typeface="Wingdings 2"/>
              <a:buNone/>
              <a:defRPr/>
            </a:pPr>
            <a:r>
              <a:rPr lang="en-US" dirty="0" smtClean="0"/>
              <a:t>The Supervision of the supper program should be a priority for </a:t>
            </a:r>
            <a:r>
              <a:rPr lang="en-US" u="sng" dirty="0" smtClean="0"/>
              <a:t>ALL</a:t>
            </a:r>
            <a:r>
              <a:rPr lang="en-US" dirty="0" smtClean="0"/>
              <a:t> After School program staff during the peak service time</a:t>
            </a:r>
          </a:p>
          <a:p>
            <a:pPr marL="274320" indent="-274320" eaLnBrk="1" fontAlgn="auto" hangingPunct="1">
              <a:lnSpc>
                <a:spcPct val="80000"/>
              </a:lnSpc>
              <a:spcBef>
                <a:spcPts val="580"/>
              </a:spcBef>
              <a:spcAft>
                <a:spcPts val="0"/>
              </a:spcAft>
              <a:buFont typeface="Wingdings 2"/>
              <a:buChar char=""/>
              <a:defRPr/>
            </a:pPr>
            <a:endParaRPr lang="en-US" dirty="0" smtClean="0"/>
          </a:p>
          <a:p>
            <a:pPr marL="274320" indent="-274320" eaLnBrk="1" fontAlgn="auto" hangingPunct="1">
              <a:lnSpc>
                <a:spcPct val="80000"/>
              </a:lnSpc>
              <a:spcBef>
                <a:spcPts val="580"/>
              </a:spcBef>
              <a:spcAft>
                <a:spcPts val="0"/>
              </a:spcAft>
              <a:buFont typeface="Wingdings 2"/>
              <a:buNone/>
              <a:defRPr/>
            </a:pPr>
            <a:r>
              <a:rPr lang="en-US" dirty="0" smtClean="0"/>
              <a:t>Beyond the Bell/Youth Services staff will be responsible for coordinating the meal service for:</a:t>
            </a:r>
          </a:p>
          <a:p>
            <a:pPr marL="548958" lvl="1" indent="-274320" eaLnBrk="1" fontAlgn="auto" hangingPunct="1">
              <a:lnSpc>
                <a:spcPct val="80000"/>
              </a:lnSpc>
              <a:spcBef>
                <a:spcPts val="580"/>
              </a:spcBef>
              <a:spcAft>
                <a:spcPts val="0"/>
              </a:spcAft>
              <a:buFont typeface="Wingdings 2"/>
              <a:buChar char=""/>
              <a:defRPr/>
            </a:pPr>
            <a:r>
              <a:rPr lang="en-US" dirty="0" smtClean="0"/>
              <a:t>Their programs </a:t>
            </a:r>
          </a:p>
          <a:p>
            <a:pPr marL="548958" lvl="1" indent="-274320" eaLnBrk="1" fontAlgn="auto" hangingPunct="1">
              <a:lnSpc>
                <a:spcPct val="80000"/>
              </a:lnSpc>
              <a:spcBef>
                <a:spcPts val="580"/>
              </a:spcBef>
              <a:spcAft>
                <a:spcPts val="0"/>
              </a:spcAft>
              <a:buFont typeface="Wingdings 2"/>
              <a:buChar char=""/>
              <a:defRPr/>
            </a:pPr>
            <a:r>
              <a:rPr lang="en-US" dirty="0" smtClean="0"/>
              <a:t>Other students whose sole purpose for being on campus after school is to take part in the supper program (“general participants”)</a:t>
            </a:r>
          </a:p>
          <a:p>
            <a:pPr marL="274320" indent="-274320" eaLnBrk="1" fontAlgn="auto" hangingPunct="1">
              <a:lnSpc>
                <a:spcPct val="80000"/>
              </a:lnSpc>
              <a:spcBef>
                <a:spcPts val="580"/>
              </a:spcBef>
              <a:spcAft>
                <a:spcPts val="0"/>
              </a:spcAft>
              <a:buFont typeface="Wingdings 2"/>
              <a:buChar char=""/>
              <a:defRPr/>
            </a:pPr>
            <a:endParaRPr lang="en-US" dirty="0" smtClean="0"/>
          </a:p>
          <a:p>
            <a:pPr marL="274320" indent="-274320" eaLnBrk="1" fontAlgn="auto" hangingPunct="1">
              <a:lnSpc>
                <a:spcPct val="80000"/>
              </a:lnSpc>
              <a:spcBef>
                <a:spcPts val="580"/>
              </a:spcBef>
              <a:spcAft>
                <a:spcPts val="0"/>
              </a:spcAft>
              <a:buFont typeface="Wingdings 2"/>
              <a:buNone/>
              <a:defRPr/>
            </a:pPr>
            <a:r>
              <a:rPr lang="en-US" dirty="0" smtClean="0"/>
              <a:t>Other organized programs may participate as separate entities or as part of the general participants</a:t>
            </a:r>
          </a:p>
        </p:txBody>
      </p:sp>
      <p:sp>
        <p:nvSpPr>
          <p:cNvPr id="4" name="Slide Number Placeholder 3"/>
          <p:cNvSpPr>
            <a:spLocks noGrp="1"/>
          </p:cNvSpPr>
          <p:nvPr>
            <p:ph type="sldNum" sz="quarter" idx="10"/>
          </p:nvPr>
        </p:nvSpPr>
        <p:spPr/>
        <p:txBody>
          <a:bodyPr/>
          <a:lstStyle/>
          <a:p>
            <a:fld id="{D516E0BC-51EE-4218-A209-CC610A508ED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spcBef>
                <a:spcPct val="50000"/>
              </a:spcBef>
              <a:defRPr/>
            </a:pPr>
            <a:r>
              <a:rPr lang="en-US" b="1" dirty="0" smtClean="0"/>
              <a:t>TELL:</a:t>
            </a:r>
          </a:p>
          <a:p>
            <a:pPr marL="0" lvl="1" indent="-366712">
              <a:lnSpc>
                <a:spcPct val="80000"/>
              </a:lnSpc>
              <a:buClr>
                <a:srgbClr val="009900"/>
              </a:buClr>
              <a:defRPr/>
            </a:pPr>
            <a:r>
              <a:rPr lang="en-US" dirty="0" smtClean="0"/>
              <a:t>A daily Supper Meal Count Form will be completed by each program indicating the number of meals received, number of meals served, and amount left.</a:t>
            </a:r>
          </a:p>
          <a:p>
            <a:pPr marL="0" lvl="1" indent="-366712">
              <a:lnSpc>
                <a:spcPct val="80000"/>
              </a:lnSpc>
              <a:buClr>
                <a:srgbClr val="009900"/>
              </a:buClr>
              <a:defRPr/>
            </a:pPr>
            <a:endParaRPr lang="en-US" dirty="0" smtClean="0"/>
          </a:p>
          <a:p>
            <a:pPr marL="0" lvl="1" indent="-366712">
              <a:lnSpc>
                <a:spcPct val="80000"/>
              </a:lnSpc>
              <a:buClr>
                <a:srgbClr val="009900"/>
              </a:buClr>
              <a:defRPr/>
            </a:pPr>
            <a:r>
              <a:rPr lang="en-US" dirty="0" smtClean="0"/>
              <a:t>Each participant may take only </a:t>
            </a:r>
            <a:r>
              <a:rPr lang="en-US" u="sng" dirty="0" smtClean="0"/>
              <a:t>one</a:t>
            </a:r>
            <a:r>
              <a:rPr lang="en-US" dirty="0" smtClean="0"/>
              <a:t> complete supper meal per day, which will include multiple items.  An example of a complete meal includes a supper kit and 1% or non fat milk. P</a:t>
            </a:r>
            <a:r>
              <a:rPr lang="en-US" dirty="0" smtClean="0">
                <a:solidFill>
                  <a:srgbClr val="009900"/>
                </a:solidFill>
              </a:rPr>
              <a:t>artial meals may not be taken, so a child may not take only the juice and sunflower seeds.  This would be considered an non-reimbursable meal and could not be counted as served.</a:t>
            </a:r>
          </a:p>
          <a:p>
            <a:pPr marL="0" lvl="1" indent="-366712">
              <a:lnSpc>
                <a:spcPct val="80000"/>
              </a:lnSpc>
              <a:buClr>
                <a:srgbClr val="009900"/>
              </a:buClr>
              <a:defRPr/>
            </a:pPr>
            <a:r>
              <a:rPr lang="en-US" dirty="0" smtClean="0"/>
              <a:t>The number of supper meals served may never be more than the number of students indicated on the Reimbursable Meal Worksheet and the attendance rosters.</a:t>
            </a:r>
          </a:p>
          <a:p>
            <a:pPr marL="0" lvl="1" indent="-366712">
              <a:lnSpc>
                <a:spcPct val="80000"/>
              </a:lnSpc>
              <a:buClr>
                <a:srgbClr val="009900"/>
              </a:buClr>
              <a:defRPr/>
            </a:pPr>
            <a:r>
              <a:rPr lang="en-US" dirty="0" smtClean="0"/>
              <a:t>Once again, we remind you that food may not leave the school premises. S</a:t>
            </a:r>
            <a:r>
              <a:rPr lang="en-US" dirty="0" smtClean="0">
                <a:solidFill>
                  <a:srgbClr val="009900"/>
                </a:solidFill>
              </a:rPr>
              <a:t>uppers are consumed on the campus.</a:t>
            </a:r>
            <a:endParaRPr lang="en-US" dirty="0" smtClean="0"/>
          </a:p>
          <a:p>
            <a:pPr marL="0" lvl="1" indent="-366712">
              <a:lnSpc>
                <a:spcPct val="80000"/>
              </a:lnSpc>
              <a:buClr>
                <a:srgbClr val="009900"/>
              </a:buClr>
              <a:defRPr/>
            </a:pPr>
            <a:r>
              <a:rPr lang="en-US" dirty="0" smtClean="0"/>
              <a:t>Children are not required to take a supper meal, however we want to encourage the children to participate in the supper meal program.</a:t>
            </a:r>
          </a:p>
          <a:p>
            <a:pPr eaLnBrk="1" hangingPunct="1">
              <a:lnSpc>
                <a:spcPct val="80000"/>
              </a:lnSpc>
              <a:spcBef>
                <a:spcPct val="50000"/>
              </a:spcBef>
              <a:defRPr/>
            </a:pPr>
            <a:endParaRPr lang="en-US" b="1" dirty="0" smtClean="0"/>
          </a:p>
          <a:p>
            <a:pPr eaLnBrk="1" hangingPunct="1">
              <a:lnSpc>
                <a:spcPct val="80000"/>
              </a:lnSpc>
              <a:spcBef>
                <a:spcPct val="50000"/>
              </a:spcBef>
              <a:defRPr/>
            </a:pPr>
            <a:endParaRPr lang="en-US" b="1" dirty="0" smtClean="0"/>
          </a:p>
          <a:p>
            <a:pPr lvl="1" eaLnBrk="1" hangingPunct="1">
              <a:lnSpc>
                <a:spcPct val="80000"/>
              </a:lnSpc>
              <a:spcBef>
                <a:spcPct val="50000"/>
              </a:spcBef>
              <a:defRPr/>
            </a:pPr>
            <a:endParaRPr lang="en-US"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TELL:</a:t>
            </a:r>
          </a:p>
          <a:p>
            <a:r>
              <a:rPr lang="en-US" dirty="0" smtClean="0"/>
              <a:t>We are required by state law to take and record the temperatures of non-shelf stable food items.  For example milk and chicken sandwiches.</a:t>
            </a:r>
          </a:p>
          <a:p>
            <a:r>
              <a:rPr lang="en-US" dirty="0" smtClean="0"/>
              <a:t>The Food Service Manager will provide 2 cleaned and sanitized thermometer on a daily basis with the meals. </a:t>
            </a:r>
          </a:p>
          <a:p>
            <a:r>
              <a:rPr lang="en-US" dirty="0" smtClean="0"/>
              <a:t>Use one of the thermometer provided to take the milk temperatures.  This is done  by placing the bi-metallic stemmed thermometer between two milks cartons, keeping the thermometer between the two milk until the thermometer dial stops moving.  This can take about 10-15 seconds.  When you are finished taking the milk temperature, place the now contaminated/dirty thermometer aside.  Do not use this thermometer on other food items.  Record the actual temperature of the milk on the Supper Meal Count Form in column #5.</a:t>
            </a:r>
          </a:p>
          <a:p>
            <a:r>
              <a:rPr lang="en-US" dirty="0" smtClean="0"/>
              <a:t>The temperature of the other refrigerated protein based food item is taken by inserting the second bi-metallic stemmed thermometer into the food item, keeping the thermometer in place until the dial stops moving.  Food items that have had the temperatures taken may be served to students, they are not damaged and have not become contaminated by the cleaned and sanitized thermometer.</a:t>
            </a:r>
          </a:p>
          <a:p>
            <a:r>
              <a:rPr lang="en-US" dirty="0" smtClean="0"/>
              <a:t>Record the actual temperature reading of the food item </a:t>
            </a:r>
            <a:r>
              <a:rPr lang="en-US" dirty="0" smtClean="0">
                <a:solidFill>
                  <a:srgbClr val="009900"/>
                </a:solidFill>
              </a:rPr>
              <a:t>on the Supper Count Form in column #5.</a:t>
            </a:r>
          </a:p>
        </p:txBody>
      </p:sp>
      <p:sp>
        <p:nvSpPr>
          <p:cNvPr id="4" name="Slide Number Placeholder 3"/>
          <p:cNvSpPr>
            <a:spLocks noGrp="1"/>
          </p:cNvSpPr>
          <p:nvPr>
            <p:ph type="sldNum" sz="quarter" idx="10"/>
          </p:nvPr>
        </p:nvSpPr>
        <p:spPr/>
        <p:txBody>
          <a:bodyPr/>
          <a:lstStyle/>
          <a:p>
            <a:fld id="{D516E0BC-51EE-4218-A209-CC610A508ED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TELL:</a:t>
            </a:r>
          </a:p>
          <a:p>
            <a:r>
              <a:rPr lang="en-US" dirty="0" smtClean="0"/>
              <a:t>The serving and eating areas should be maintained in a condition as good as or better than found.  Participants should dispose of their own trash.</a:t>
            </a:r>
          </a:p>
          <a:p>
            <a:r>
              <a:rPr lang="en-US" dirty="0" smtClean="0"/>
              <a:t>Program staff should ensure that there is no trash overflow, by taking the ½ full to full bags of trash and empty into them into the large trash container on the site.</a:t>
            </a:r>
          </a:p>
          <a:p>
            <a:r>
              <a:rPr lang="en-US" dirty="0" smtClean="0"/>
              <a:t>Staff should obtain extra/replacement trash can liners from M&amp;O staff and place a new trash liner in the trash can as needed.</a:t>
            </a:r>
          </a:p>
          <a:p>
            <a:r>
              <a:rPr lang="en-US" dirty="0" smtClean="0"/>
              <a:t>Any spills should be wiped with a damp sponge by either the participants or program staff members.</a:t>
            </a:r>
          </a:p>
          <a:p>
            <a:r>
              <a:rPr lang="en-US" dirty="0" smtClean="0"/>
              <a:t>At the conclusion of the program, staff should pick-up any remaining debris and ensure that all food containers and food waste is disposed in the trash container and that all trash is removed from the area.</a:t>
            </a:r>
          </a:p>
          <a:p>
            <a:endParaRPr lang="en-US" dirty="0" smtClean="0"/>
          </a:p>
          <a:p>
            <a:r>
              <a:rPr lang="en-US" dirty="0" smtClean="0"/>
              <a:t> </a:t>
            </a:r>
          </a:p>
        </p:txBody>
      </p:sp>
      <p:sp>
        <p:nvSpPr>
          <p:cNvPr id="4" name="Slide Number Placeholder 3"/>
          <p:cNvSpPr>
            <a:spLocks noGrp="1"/>
          </p:cNvSpPr>
          <p:nvPr>
            <p:ph type="sldNum" sz="quarter" idx="10"/>
          </p:nvPr>
        </p:nvSpPr>
        <p:spPr/>
        <p:txBody>
          <a:bodyPr/>
          <a:lstStyle/>
          <a:p>
            <a:fld id="{D516E0BC-51EE-4218-A209-CC610A508ED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400" b="1" dirty="0" smtClean="0"/>
              <a:t>Read Slide:</a:t>
            </a:r>
          </a:p>
          <a:p>
            <a:pPr eaLnBrk="1" hangingPunct="1">
              <a:spcBef>
                <a:spcPct val="0"/>
              </a:spcBef>
            </a:pPr>
            <a:r>
              <a:rPr lang="en-US" sz="1400" dirty="0" smtClean="0"/>
              <a:t>A reimbursable supper meal consist of a supper kit and a milk. </a:t>
            </a:r>
          </a:p>
          <a:p>
            <a:pPr eaLnBrk="1" hangingPunct="1">
              <a:spcBef>
                <a:spcPct val="0"/>
              </a:spcBef>
            </a:pPr>
            <a:r>
              <a:rPr lang="en-US" sz="1400" dirty="0" smtClean="0"/>
              <a:t>Meals must be consumed on the school campus. We suggest the person distributing the meals verbally remind the children of this policy.</a:t>
            </a:r>
          </a:p>
          <a:p>
            <a:pPr eaLnBrk="1" hangingPunct="1">
              <a:spcBef>
                <a:spcPct val="0"/>
              </a:spcBef>
            </a:pPr>
            <a:r>
              <a:rPr lang="en-US" sz="1400" dirty="0" smtClean="0"/>
              <a:t>A numbered box is not marked off until the child has received a complete meal.</a:t>
            </a:r>
          </a:p>
          <a:p>
            <a:pPr eaLnBrk="1" hangingPunct="1">
              <a:spcBef>
                <a:spcPct val="0"/>
              </a:spcBef>
            </a:pPr>
            <a:r>
              <a:rPr lang="en-US" sz="1400" dirty="0" smtClean="0"/>
              <a:t>The supper meal is a not OFFER VERSUS SERVE, so essentially the child must take one of every item.   </a:t>
            </a:r>
          </a:p>
          <a:p>
            <a:pPr eaLnBrk="1" hangingPunct="1">
              <a:spcBef>
                <a:spcPct val="0"/>
              </a:spcBef>
            </a:pPr>
            <a:endParaRPr lang="en-US" sz="1400" dirty="0" smtClean="0"/>
          </a:p>
          <a:p>
            <a:pPr eaLnBrk="1" hangingPunct="1">
              <a:spcBef>
                <a:spcPct val="0"/>
              </a:spcBef>
            </a:pPr>
            <a:endParaRPr lang="en-US" sz="1400" dirty="0" smtClean="0"/>
          </a:p>
          <a:p>
            <a:endParaRPr lang="en-US" sz="1400" dirty="0" smtClean="0"/>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TELL:</a:t>
            </a:r>
          </a:p>
          <a:p>
            <a:r>
              <a:rPr lang="en-US" sz="1400" dirty="0" smtClean="0"/>
              <a:t>To ensure that we are in compliance with the correct point of service, the slide illustrates how to serve the meals.  Prior to the children forming the line, pre-set out the supper meals kits, milk choices and the Reimbursable Meal Worksheet placed at the end of the service line. It is acceptable practice to place a milk on top of each supper kit.  Once the service line is set up, have the children form a single line.  Each child must take a complete meal consisting of a supper meal kit and milk.  Mark off the number on the reimbursable meal worksheet and inform the child that the meals are to be eaten on the campus.  Three easy steps and you are in compliance!</a:t>
            </a:r>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READ SLIDE:</a:t>
            </a:r>
          </a:p>
          <a:p>
            <a:r>
              <a:rPr lang="en-US" sz="1400" dirty="0" smtClean="0"/>
              <a:t>Weekly attendance rosters are used by on site programs to track the amount of children in attendance.  Attendance rosters may be used to track up to one week of attendance figures. These types of rosters are not used by Youth Services programs.</a:t>
            </a:r>
          </a:p>
          <a:p>
            <a:r>
              <a:rPr lang="en-US" sz="1400" dirty="0" smtClean="0"/>
              <a:t>The purpose of the attendance rosters is to document those who were in attendance on any given day.  At the completion of Fridays meal service, the program coordinator or designee will make a copy of the weekly attendance for the FSM and retain the original for your records. The weekly attendance roster is returned to the FS Manager, along with the Friday supper count form and reimbursable meal worksheet.</a:t>
            </a:r>
          </a:p>
          <a:p>
            <a:endParaRPr lang="en-US" sz="140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TELL:</a:t>
            </a:r>
          </a:p>
          <a:p>
            <a:r>
              <a:rPr lang="en-US" sz="1400" dirty="0" smtClean="0"/>
              <a:t>The Supper Community Feed Attendance Roster is used to track the daily attendance of students who are enrolled in an after school program.  This would include community members, children attending the Youth Services program and/or children participants in after school activities; for example football, track and band practice.  The names may be written by an adult or the child, regardless of you writes the names, they must be legible.</a:t>
            </a:r>
          </a:p>
          <a:p>
            <a:r>
              <a:rPr lang="en-US" sz="1400" dirty="0" smtClean="0"/>
              <a:t>Count the number of student names written on the form to determine how many students were in attendance for the day.</a:t>
            </a:r>
          </a:p>
          <a:p>
            <a:r>
              <a:rPr lang="en-US" sz="1400" dirty="0" smtClean="0"/>
              <a:t>The number of students in attendance is documented on the Supper Meal Count form, in the upper right hand corner.</a:t>
            </a:r>
          </a:p>
          <a:p>
            <a:r>
              <a:rPr lang="en-US" sz="1400" dirty="0" smtClean="0"/>
              <a:t>Sign-up sheets should be collected and returned to the Food Services Manager daily.</a:t>
            </a:r>
          </a:p>
        </p:txBody>
      </p:sp>
      <p:sp>
        <p:nvSpPr>
          <p:cNvPr id="4" name="Slide Number Placeholder 3"/>
          <p:cNvSpPr>
            <a:spLocks noGrp="1"/>
          </p:cNvSpPr>
          <p:nvPr>
            <p:ph type="sldNum" sz="quarter" idx="10"/>
          </p:nvPr>
        </p:nvSpPr>
        <p:spPr/>
        <p:txBody>
          <a:bodyPr/>
          <a:lstStyle/>
          <a:p>
            <a:fld id="{D516E0BC-51EE-4218-A209-CC610A508ED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TELL: The reimbursable meal worksheet on this slide is used to check off the students at the POS after all menu items have been taken by the child. Simply mark off the numbers on the worksheet in numerical order by using a check marks, slashes or X’s.  The last number checked off will represent the amount of children served.  The total from this worksheet is placed into column #8 (Children Served) of the Supper Meal Count Form.</a:t>
            </a:r>
          </a:p>
          <a:p>
            <a:endParaRPr lang="en-US" sz="140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TELL:</a:t>
            </a:r>
          </a:p>
          <a:p>
            <a:pPr eaLnBrk="1" hangingPunct="1">
              <a:lnSpc>
                <a:spcPct val="80000"/>
              </a:lnSpc>
            </a:pPr>
            <a:r>
              <a:rPr lang="en-US" dirty="0" smtClean="0"/>
              <a:t>To recap the Child &amp; Adult Care Food Program (CACFP) provides reimbursements for supper served to school aged children up </a:t>
            </a:r>
            <a:r>
              <a:rPr lang="en-US" dirty="0" smtClean="0">
                <a:solidFill>
                  <a:srgbClr val="009900"/>
                </a:solidFill>
              </a:rPr>
              <a:t>to the age of 18 or individuals of any age if disabled.  Participants do not have to be enrolled in the after school program and there is no requirement that children receiving meals participate in the offered activities.  Supper meals are available afterschool, and even on the weekends and holidays if requested in advance.  </a:t>
            </a:r>
            <a:r>
              <a:rPr lang="en-US" dirty="0" smtClean="0"/>
              <a:t>Children must receive all supper menu items and the program staff must ensure suppers are consumed on campus.  No food items may be taken when the child leaves the campus.  All un served suppers are returned to the cafeteria, u</a:t>
            </a:r>
            <a:r>
              <a:rPr lang="en-US" dirty="0" smtClean="0">
                <a:solidFill>
                  <a:srgbClr val="009900"/>
                </a:solidFill>
              </a:rPr>
              <a:t>n-Served suppers are meals not taken by children.</a:t>
            </a:r>
          </a:p>
          <a:p>
            <a:pPr eaLnBrk="1" hangingPunct="1">
              <a:spcBef>
                <a:spcPct val="0"/>
              </a:spcBef>
            </a:pPr>
            <a:endParaRPr lang="en-US" b="1" dirty="0" smtClean="0"/>
          </a:p>
          <a:p>
            <a:endParaRPr lang="en-US" dirty="0" smtClean="0"/>
          </a:p>
          <a:p>
            <a:r>
              <a:rPr lang="en-US" dirty="0" smtClean="0"/>
              <a:t> </a:t>
            </a:r>
          </a:p>
        </p:txBody>
      </p:sp>
      <p:sp>
        <p:nvSpPr>
          <p:cNvPr id="4" name="Slide Number Placeholder 3"/>
          <p:cNvSpPr>
            <a:spLocks noGrp="1"/>
          </p:cNvSpPr>
          <p:nvPr>
            <p:ph type="sldNum" sz="quarter" idx="10"/>
          </p:nvPr>
        </p:nvSpPr>
        <p:spPr/>
        <p:txBody>
          <a:bodyPr/>
          <a:lstStyle/>
          <a:p>
            <a:fld id="{D516E0BC-51EE-4218-A209-CC610A508ED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Tell:</a:t>
            </a:r>
          </a:p>
          <a:p>
            <a:r>
              <a:rPr lang="en-US" dirty="0" smtClean="0"/>
              <a:t>According to the 2010 Healthy Hunger Free Kids Act; the following are benefits of the After School Supper program: </a:t>
            </a:r>
          </a:p>
          <a:p>
            <a:pPr marL="0" lvl="1"/>
            <a:r>
              <a:rPr lang="en-US" dirty="0" smtClean="0"/>
              <a:t>There is a long span between meals.  Students had lunch at around 11 am and by the time the children arrive at their afterschool program, lunch is a distant memory.  Their next meal is a snack served at 4pm consisting of a beverage and a bread item.  That snack must sustain the children until they go home for dinner. </a:t>
            </a:r>
          </a:p>
          <a:p>
            <a:pPr marL="0" lvl="1"/>
            <a:r>
              <a:rPr lang="en-US" dirty="0" smtClean="0"/>
              <a:t>Providing healthy food after school allows children to be fully engaged in activities, giving them energy to move around and participate in physical activities.</a:t>
            </a:r>
          </a:p>
          <a:p>
            <a:pPr marL="0" lvl="1"/>
            <a:endParaRPr lang="en-US" dirty="0" smtClean="0"/>
          </a:p>
          <a:p>
            <a:pPr marL="0" lvl="1"/>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SLIDE AND CLICK THROUGH FOR THE ANSWERS</a:t>
            </a:r>
          </a:p>
        </p:txBody>
      </p:sp>
      <p:sp>
        <p:nvSpPr>
          <p:cNvPr id="4" name="Slide Number Placeholder 3"/>
          <p:cNvSpPr>
            <a:spLocks noGrp="1"/>
          </p:cNvSpPr>
          <p:nvPr>
            <p:ph type="sldNum" sz="quarter" idx="10"/>
          </p:nvPr>
        </p:nvSpPr>
        <p:spPr/>
        <p:txBody>
          <a:bodyPr/>
          <a:lstStyle/>
          <a:p>
            <a:fld id="{D516E0BC-51EE-4218-A209-CC610A508ED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QUESTIONS</a:t>
            </a:r>
          </a:p>
        </p:txBody>
      </p:sp>
      <p:sp>
        <p:nvSpPr>
          <p:cNvPr id="4" name="Slide Number Placeholder 3"/>
          <p:cNvSpPr>
            <a:spLocks noGrp="1"/>
          </p:cNvSpPr>
          <p:nvPr>
            <p:ph type="sldNum" sz="quarter" idx="10"/>
          </p:nvPr>
        </p:nvSpPr>
        <p:spPr/>
        <p:txBody>
          <a:bodyPr/>
          <a:lstStyle/>
          <a:p>
            <a:fld id="{D516E0BC-51EE-4218-A209-CC610A508ED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SLIDE AND CLICK THROUGH FOR THE ANSWERS</a:t>
            </a:r>
          </a:p>
        </p:txBody>
      </p:sp>
      <p:sp>
        <p:nvSpPr>
          <p:cNvPr id="4" name="Slide Number Placeholder 3"/>
          <p:cNvSpPr>
            <a:spLocks noGrp="1"/>
          </p:cNvSpPr>
          <p:nvPr>
            <p:ph type="sldNum" sz="quarter" idx="10"/>
          </p:nvPr>
        </p:nvSpPr>
        <p:spPr/>
        <p:txBody>
          <a:bodyPr/>
          <a:lstStyle/>
          <a:p>
            <a:fld id="{D516E0BC-51EE-4218-A209-CC610A508ED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TELL:</a:t>
            </a:r>
            <a:r>
              <a:rPr lang="en-US" dirty="0" smtClean="0"/>
              <a:t/>
            </a:r>
            <a:br>
              <a:rPr lang="en-US" dirty="0" smtClean="0"/>
            </a:br>
            <a:r>
              <a:rPr lang="en-US" dirty="0" smtClean="0"/>
              <a:t>A reimbursable (complete meal) must be taken by participating children, which includes a complete supper meal kit and a milk, either 1% , Non-Fat or Lactose Free.  Immediately after the child receives a reimbursable supper meal, the meal needs to be marked off  on the Reimbursable Meal Worksheet by checking of the next available number on the worksheet.</a:t>
            </a:r>
          </a:p>
          <a:p>
            <a:r>
              <a:rPr lang="en-US" dirty="0" smtClean="0"/>
              <a:t>To remain in compliance the Point of Service Guidelines must be followed correctly.</a:t>
            </a:r>
          </a:p>
          <a:p>
            <a:r>
              <a:rPr lang="en-US" dirty="0" smtClean="0"/>
              <a:t>This is done by setting up your service area with the supper meal kits, milk and the Reimbursable Meal Worksheet.  Immediately after the children take a complete reimbursable supper meal, you mark off the meal served on the Reimbursable Meal Worksheet. Children consumes the meal on the campus. </a:t>
            </a:r>
          </a:p>
          <a:p>
            <a:endParaRPr lang="en-US"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TELL:</a:t>
            </a:r>
          </a:p>
          <a:p>
            <a:r>
              <a:rPr lang="en-US" dirty="0" smtClean="0"/>
              <a:t>Remember supper meals must be consumed in the designated eating area on the school campus. Attendance and Meal Counts must be provided daily on the “Supper Meal Count Form”.  The program coordinator or designee prepares copies of the Meal Service Agreement Forms, At Risk After School Program Reimbursable Meal Worksheets, attendance rosters and supper community feed attendance rosters.  These documents must be keep on hand at all times and maintained by the program coordinator in a binder/folder readily available for site monitoring and audits.  </a:t>
            </a:r>
          </a:p>
          <a:p>
            <a:endParaRPr lang="en-US" b="1"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TELL:</a:t>
            </a:r>
          </a:p>
          <a:p>
            <a:r>
              <a:rPr lang="en-US" dirty="0" smtClean="0"/>
              <a:t>Supper meals are not served to adults. Supper meals are served to school aged children, up to the age of 18 or individuals of any age if disabled.  They do not have to be enrolled in the after school program.  There is no requirement that children receiving meals participate in the offered activities.  Suppers are available  afterschool, on weekends, and holidays if applicable. </a:t>
            </a:r>
            <a:endParaRPr lang="en-US" b="1"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Slide</a:t>
            </a:r>
          </a:p>
          <a:p>
            <a:r>
              <a:rPr lang="en-US" dirty="0" smtClean="0"/>
              <a:t>Issues relating to the After School Supper Program may be communicated by contacting the Field Coordinators of the units.  </a:t>
            </a:r>
          </a:p>
        </p:txBody>
      </p:sp>
      <p:sp>
        <p:nvSpPr>
          <p:cNvPr id="4" name="Slide Number Placeholder 3"/>
          <p:cNvSpPr>
            <a:spLocks noGrp="1"/>
          </p:cNvSpPr>
          <p:nvPr>
            <p:ph type="sldNum" sz="quarter" idx="10"/>
          </p:nvPr>
        </p:nvSpPr>
        <p:spPr/>
        <p:txBody>
          <a:bodyPr/>
          <a:lstStyle/>
          <a:p>
            <a:fld id="{D516E0BC-51EE-4218-A209-CC610A508ED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TELL:</a:t>
            </a:r>
          </a:p>
          <a:p>
            <a:pPr eaLnBrk="1" hangingPunct="1">
              <a:spcBef>
                <a:spcPct val="0"/>
              </a:spcBef>
            </a:pPr>
            <a:r>
              <a:rPr lang="en-US" dirty="0" smtClean="0"/>
              <a:t>This concludes the training. Thank you and we look forward to the continued success of the supper meal program.</a:t>
            </a:r>
          </a:p>
        </p:txBody>
      </p:sp>
      <p:sp>
        <p:nvSpPr>
          <p:cNvPr id="4" name="Slide Number Placeholder 3"/>
          <p:cNvSpPr>
            <a:spLocks noGrp="1"/>
          </p:cNvSpPr>
          <p:nvPr>
            <p:ph type="sldNum" sz="quarter" idx="10"/>
          </p:nvPr>
        </p:nvSpPr>
        <p:spPr/>
        <p:txBody>
          <a:bodyPr/>
          <a:lstStyle/>
          <a:p>
            <a:fld id="{D516E0BC-51EE-4218-A209-CC610A508EDD}"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b="1" dirty="0" smtClean="0"/>
              <a:t>Tell:</a:t>
            </a:r>
          </a:p>
          <a:p>
            <a:pPr marL="0" lvl="1"/>
            <a:r>
              <a:rPr lang="en-US" dirty="0" smtClean="0"/>
              <a:t>Also, unfortunately the only meals some of our students consume are the ones they receive at school.  In many households the only meal they will receive after their supper will be breakfast at school the next day.</a:t>
            </a:r>
          </a:p>
          <a:p>
            <a:r>
              <a:rPr lang="en-US" dirty="0" smtClean="0"/>
              <a:t>Simply put, the supper program keeps children from going hungry.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Tell:</a:t>
            </a:r>
          </a:p>
          <a:p>
            <a:r>
              <a:rPr lang="en-US" dirty="0" smtClean="0"/>
              <a:t>Our goal is to provide the meal immediately after school to ensure the maximum number of children will have access to the suppers.  </a:t>
            </a:r>
          </a:p>
          <a:p>
            <a:r>
              <a:rPr lang="en-US" dirty="0" smtClean="0"/>
              <a:t>This program is designed to fill the nutritional gap and ensure children receive the meals they need.</a:t>
            </a:r>
          </a:p>
          <a:p>
            <a:r>
              <a:rPr lang="en-US" dirty="0" smtClean="0"/>
              <a:t>The After School Supper program is a mandate for all eligible Beyond the Bell program sites.</a:t>
            </a:r>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Tell:</a:t>
            </a:r>
          </a:p>
          <a:p>
            <a:pPr eaLnBrk="1" hangingPunct="1">
              <a:lnSpc>
                <a:spcPct val="80000"/>
              </a:lnSpc>
            </a:pPr>
            <a:r>
              <a:rPr lang="en-US" dirty="0" smtClean="0"/>
              <a:t>The Child &amp; Adult Care Food Program (CACFP) provides reimbursements for suppers served to school aged children u</a:t>
            </a:r>
            <a:r>
              <a:rPr lang="en-US" dirty="0" smtClean="0">
                <a:solidFill>
                  <a:srgbClr val="009900"/>
                </a:solidFill>
              </a:rPr>
              <a:t>p to the age of 18 (or individuals of any age if disabled). They do not have to be enrolled in the after school program.  There are no requirement that children receiving meals, participate in the offered activities and the program may be available after school, on weekends and holidays if applicable. </a:t>
            </a:r>
          </a:p>
          <a:p>
            <a:pPr eaLnBrk="1" hangingPunct="1">
              <a:lnSpc>
                <a:spcPct val="80000"/>
              </a:lnSpc>
            </a:pPr>
            <a:endParaRPr lang="en-US" dirty="0" smtClean="0">
              <a:solidFill>
                <a:srgbClr val="009900"/>
              </a:solidFill>
            </a:endParaRPr>
          </a:p>
          <a:p>
            <a:pPr eaLnBrk="1" hangingPunct="1">
              <a:lnSpc>
                <a:spcPct val="80000"/>
              </a:lnSpc>
            </a:pPr>
            <a:r>
              <a:rPr lang="en-US" dirty="0" smtClean="0"/>
              <a:t>The Food Services Division (FS Division) </a:t>
            </a:r>
            <a:r>
              <a:rPr lang="en-US" u="sng" dirty="0" smtClean="0"/>
              <a:t>sponsors</a:t>
            </a:r>
            <a:r>
              <a:rPr lang="en-US" dirty="0" smtClean="0"/>
              <a:t> the after school supper program and we have entered into an agreement with the California Department of Education (CDE) and </a:t>
            </a:r>
            <a:r>
              <a:rPr lang="en-US" u="sng" dirty="0" smtClean="0"/>
              <a:t>assumes full responsibility</a:t>
            </a:r>
            <a:r>
              <a:rPr lang="en-US" dirty="0" smtClean="0"/>
              <a:t> for meeting all requirements for reimbursements.</a:t>
            </a:r>
          </a:p>
          <a:p>
            <a:pPr eaLnBrk="1" hangingPunct="1">
              <a:spcBef>
                <a:spcPct val="0"/>
              </a:spcBef>
            </a:pPr>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TELL:</a:t>
            </a:r>
          </a:p>
          <a:p>
            <a:pPr eaLnBrk="1" hangingPunct="1">
              <a:lnSpc>
                <a:spcPct val="80000"/>
              </a:lnSpc>
            </a:pPr>
            <a:r>
              <a:rPr lang="en-US" dirty="0" smtClean="0"/>
              <a:t>Area Eligibility Guidelines</a:t>
            </a:r>
          </a:p>
          <a:p>
            <a:pPr lvl="1" eaLnBrk="1" hangingPunct="1"/>
            <a:r>
              <a:rPr lang="en-US" u="sng" dirty="0" smtClean="0">
                <a:solidFill>
                  <a:srgbClr val="006400"/>
                </a:solidFill>
              </a:rPr>
              <a:t>“Area Eligible” Sites </a:t>
            </a:r>
          </a:p>
          <a:p>
            <a:pPr lvl="1" eaLnBrk="1" hangingPunct="1"/>
            <a:r>
              <a:rPr lang="en-US" dirty="0" smtClean="0">
                <a:solidFill>
                  <a:srgbClr val="006400"/>
                </a:solidFill>
              </a:rPr>
              <a:t>50 % or more of students qualify for free or reduced meals</a:t>
            </a:r>
          </a:p>
          <a:p>
            <a:pPr lvl="1" eaLnBrk="1" hangingPunct="1"/>
            <a:r>
              <a:rPr lang="en-US" dirty="0" smtClean="0">
                <a:solidFill>
                  <a:srgbClr val="006400"/>
                </a:solidFill>
              </a:rPr>
              <a:t>Use the After School Supper Form </a:t>
            </a:r>
          </a:p>
          <a:p>
            <a:pPr lvl="1" eaLnBrk="1" hangingPunct="1"/>
            <a:r>
              <a:rPr lang="en-US" dirty="0" smtClean="0">
                <a:solidFill>
                  <a:srgbClr val="006400"/>
                </a:solidFill>
              </a:rPr>
              <a:t>Accurate counts important – reimbursement for our program depends on these meal counts</a:t>
            </a:r>
          </a:p>
          <a:p>
            <a:pPr eaLnBrk="1" hangingPunct="1">
              <a:spcBef>
                <a:spcPct val="0"/>
              </a:spcBef>
            </a:pPr>
            <a:endParaRPr lang="en-US" b="1"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dirty="0" smtClean="0"/>
              <a:t>TELL:</a:t>
            </a:r>
          </a:p>
          <a:p>
            <a:pPr marL="228574" indent="-228574" eaLnBrk="1" fontAlgn="auto" hangingPunct="1">
              <a:spcBef>
                <a:spcPts val="0"/>
              </a:spcBef>
              <a:spcAft>
                <a:spcPts val="0"/>
              </a:spcAft>
              <a:defRPr/>
            </a:pPr>
            <a:r>
              <a:rPr lang="en-US" dirty="0" smtClean="0"/>
              <a:t>The Supper Service Agreement must be returned to the FSM on the first day of meal service.  Be sure to retain a copy for your records, make sure you have this on file.</a:t>
            </a:r>
          </a:p>
          <a:p>
            <a:pPr marL="228574" indent="-228574" eaLnBrk="1" fontAlgn="auto" hangingPunct="1">
              <a:spcBef>
                <a:spcPts val="0"/>
              </a:spcBef>
              <a:spcAft>
                <a:spcPts val="0"/>
              </a:spcAft>
              <a:defRPr/>
            </a:pPr>
            <a:r>
              <a:rPr lang="en-US" dirty="0" smtClean="0"/>
              <a:t>The training roster is provided by your program coordinators and copies will be provided to Food Services for your records. This annual training is a requirement from the CDE who monitors our Supper program.</a:t>
            </a:r>
          </a:p>
          <a:p>
            <a:pPr marL="228574" indent="-228574" eaLnBrk="1" fontAlgn="auto" hangingPunct="1">
              <a:spcBef>
                <a:spcPts val="0"/>
              </a:spcBef>
              <a:spcAft>
                <a:spcPts val="0"/>
              </a:spcAft>
              <a:defRPr/>
            </a:pPr>
            <a:r>
              <a:rPr lang="en-US" dirty="0" smtClean="0"/>
              <a:t>Supper Count Forms are turned in daily ,you will see this later in the presentation </a:t>
            </a:r>
          </a:p>
          <a:p>
            <a:pPr marL="228574" indent="-228574" eaLnBrk="1" fontAlgn="auto" hangingPunct="1">
              <a:spcBef>
                <a:spcPts val="0"/>
              </a:spcBef>
              <a:spcAft>
                <a:spcPts val="0"/>
              </a:spcAft>
              <a:defRPr/>
            </a:pPr>
            <a:r>
              <a:rPr lang="en-US" dirty="0" smtClean="0"/>
              <a:t>“At</a:t>
            </a:r>
            <a:r>
              <a:rPr lang="en-US" baseline="0" dirty="0" smtClean="0"/>
              <a:t> Risk After School Program Reimbursable Meal Worksheet” and “Supper Community Feed Attendance Roster” are also needed to turn in to the FS Manager daily and you will see these worksheet/Roster later in the presentation as well. </a:t>
            </a:r>
            <a:endParaRPr lang="en-US" dirty="0" smtClean="0"/>
          </a:p>
          <a:p>
            <a:pPr marL="228574" indent="-228574" eaLnBrk="1" fontAlgn="auto" hangingPunct="1">
              <a:spcBef>
                <a:spcPts val="0"/>
              </a:spcBef>
              <a:spcAft>
                <a:spcPts val="0"/>
              </a:spcAft>
              <a:defRPr/>
            </a:pPr>
            <a:r>
              <a:rPr lang="en-US" dirty="0" smtClean="0"/>
              <a:t>Attendance</a:t>
            </a:r>
            <a:r>
              <a:rPr lang="en-US" baseline="0" dirty="0" smtClean="0"/>
              <a:t> Rosters </a:t>
            </a:r>
            <a:r>
              <a:rPr lang="en-US" dirty="0" smtClean="0"/>
              <a:t>must be returned to the FS Manager weekly from the Beyond the Bell agencies at elementary and middle school sites.</a:t>
            </a:r>
          </a:p>
          <a:p>
            <a:pPr marL="228574" indent="-228574" eaLnBrk="1" fontAlgn="auto" hangingPunct="1">
              <a:spcBef>
                <a:spcPts val="0"/>
              </a:spcBef>
              <a:spcAft>
                <a:spcPts val="0"/>
              </a:spcAft>
              <a:defRPr/>
            </a:pPr>
            <a:endParaRPr lang="en-US"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Read the slide –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2762D3-DF72-D540-898C-C4A40E3E62D9}" type="datetimeFigureOut">
              <a:rPr lang="en-US" smtClean="0"/>
              <a:pPr/>
              <a:t>7/18/14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323451513"/>
      </p:ext>
    </p:extLst>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762D3-DF72-D540-898C-C4A40E3E62D9}" type="datetimeFigureOut">
              <a:rPr lang="en-US" smtClean="0"/>
              <a:pPr/>
              <a:t>7/18/14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29426141"/>
      </p:ext>
    </p:extLst>
  </p:cSld>
  <p:clrMapOvr>
    <a:masterClrMapping/>
  </p:clrMapOvr>
  <p:transition xmlns:p14="http://schemas.microsoft.com/office/powerpoint/2010/mai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762D3-DF72-D540-898C-C4A40E3E62D9}" type="datetimeFigureOut">
              <a:rPr lang="en-US" smtClean="0"/>
              <a:pPr/>
              <a:t>7/18/14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75154130"/>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762D3-DF72-D540-898C-C4A40E3E62D9}" type="datetimeFigureOut">
              <a:rPr lang="en-US" smtClean="0"/>
              <a:pPr/>
              <a:t>7/18/14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953491596"/>
      </p:ext>
    </p:extLst>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pPr/>
              <a:t>7/18/14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pPr/>
              <a:t>‹#›</a:t>
            </a:fld>
            <a:endParaRPr lang="en-US"/>
          </a:p>
        </p:txBody>
      </p:sp>
      <p:pic>
        <p:nvPicPr>
          <p:cNvPr id="7" name="Picture 6"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117986444"/>
      </p:ext>
    </p:extLst>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762D3-DF72-D540-898C-C4A40E3E62D9}" type="datetimeFigureOut">
              <a:rPr lang="en-US" smtClean="0"/>
              <a:pPr/>
              <a:t>7/18/14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758207668"/>
      </p:ext>
    </p:extLst>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762D3-DF72-D540-898C-C4A40E3E62D9}" type="datetimeFigureOut">
              <a:rPr lang="en-US" smtClean="0"/>
              <a:pPr/>
              <a:t>7/18/14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pPr/>
              <a:t>‹#›</a:t>
            </a:fld>
            <a:endParaRPr lang="en-US"/>
          </a:p>
        </p:txBody>
      </p:sp>
      <p:pic>
        <p:nvPicPr>
          <p:cNvPr id="10" name="Picture 9"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493063086"/>
      </p:ext>
    </p:extLst>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762D3-DF72-D540-898C-C4A40E3E62D9}" type="datetimeFigureOut">
              <a:rPr lang="en-US" smtClean="0"/>
              <a:pPr/>
              <a:t>7/18/14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pPr/>
              <a:t>‹#›</a:t>
            </a:fld>
            <a:endParaRPr lang="en-US"/>
          </a:p>
        </p:txBody>
      </p:sp>
      <p:pic>
        <p:nvPicPr>
          <p:cNvPr id="6" name="Picture 5"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437018205"/>
      </p:ext>
    </p:extLst>
  </p:cSld>
  <p:clrMapOvr>
    <a:masterClrMapping/>
  </p:clrMapOvr>
  <p:transition xmlns:p14="http://schemas.microsoft.com/office/powerpoint/2010/mai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pPr/>
              <a:t>7/18/14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pPr/>
              <a:t>‹#›</a:t>
            </a:fld>
            <a:endParaRPr lang="en-US"/>
          </a:p>
        </p:txBody>
      </p:sp>
      <p:pic>
        <p:nvPicPr>
          <p:cNvPr id="5" name="Picture 4"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19529173"/>
      </p:ext>
    </p:extLst>
  </p:cSld>
  <p:clrMapOvr>
    <a:masterClrMapping/>
  </p:clrMapOvr>
  <p:transition xmlns:p14="http://schemas.microsoft.com/office/powerpoint/2010/mai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7/18/14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625784249"/>
      </p:ext>
    </p:extLst>
  </p:cSld>
  <p:clrMapOvr>
    <a:masterClrMapping/>
  </p:clrMapOvr>
  <p:transition xmlns:p14="http://schemas.microsoft.com/office/powerpoint/2010/mai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7/18/14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313563830"/>
      </p:ext>
    </p:extLst>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pPr/>
              <a:t>7/18/14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pPr/>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xmlns:p14="http://schemas.microsoft.com/office/powerpoint/2010/main" advClick="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8.png"/><Relationship Id="rId5" Type="http://schemas.openxmlformats.org/officeDocument/2006/relationships/image" Target="../media/image6.jpeg"/><Relationship Id="rId6" Type="http://schemas.openxmlformats.org/officeDocument/2006/relationships/oleObject" Target="../embeddings/oleObject1.bin"/><Relationship Id="rId7"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bin"/><Relationship Id="rId5"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mailto:marie.bracamonte@lausd.net" TargetMode="External"/><Relationship Id="rId4" Type="http://schemas.openxmlformats.org/officeDocument/2006/relationships/hyperlink" Target="mailto:carlos.x.martinez@lausd.net" TargetMode="External"/><Relationship Id="rId5" Type="http://schemas.openxmlformats.org/officeDocument/2006/relationships/hyperlink" Target="mailto:isaure.blandin@lausd.net" TargetMode="External"/><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484313"/>
            <a:ext cx="6400800" cy="4093428"/>
          </a:xfrm>
          <a:prstGeom prst="rect">
            <a:avLst/>
          </a:prstGeom>
        </p:spPr>
        <p:txBody>
          <a:bodyPr>
            <a:spAutoFit/>
          </a:bodyPr>
          <a:lstStyle/>
          <a:p>
            <a:pPr algn="ctr" defTabSz="914400" fontAlgn="base">
              <a:spcBef>
                <a:spcPct val="0"/>
              </a:spcBef>
              <a:spcAft>
                <a:spcPct val="0"/>
              </a:spcAft>
              <a:defRPr/>
            </a:pPr>
            <a:r>
              <a:rPr lang="en-US" sz="4000" dirty="0">
                <a:solidFill>
                  <a:srgbClr val="000000"/>
                </a:solidFill>
              </a:rPr>
              <a:t>2014-2015 </a:t>
            </a:r>
          </a:p>
          <a:p>
            <a:pPr algn="ctr" defTabSz="914400" fontAlgn="base">
              <a:spcBef>
                <a:spcPct val="0"/>
              </a:spcBef>
              <a:spcAft>
                <a:spcPct val="0"/>
              </a:spcAft>
              <a:defRPr/>
            </a:pPr>
            <a:r>
              <a:rPr lang="en-US" sz="4400" dirty="0" smtClean="0">
                <a:solidFill>
                  <a:srgbClr val="000000"/>
                </a:solidFill>
              </a:rPr>
              <a:t>At Risk After </a:t>
            </a:r>
            <a:r>
              <a:rPr lang="en-US" sz="4400" dirty="0">
                <a:solidFill>
                  <a:srgbClr val="000000"/>
                </a:solidFill>
              </a:rPr>
              <a:t>School Supper Program Training </a:t>
            </a:r>
          </a:p>
          <a:p>
            <a:pPr algn="ctr" defTabSz="914400" fontAlgn="base">
              <a:spcBef>
                <a:spcPct val="0"/>
              </a:spcBef>
              <a:spcAft>
                <a:spcPct val="0"/>
              </a:spcAft>
              <a:defRPr/>
            </a:pPr>
            <a:r>
              <a:rPr lang="en-US" sz="4400" dirty="0">
                <a:solidFill>
                  <a:srgbClr val="000000"/>
                </a:solidFill>
              </a:rPr>
              <a:t>for </a:t>
            </a:r>
          </a:p>
          <a:p>
            <a:pPr algn="ctr" defTabSz="914400" fontAlgn="base">
              <a:spcBef>
                <a:spcPct val="0"/>
              </a:spcBef>
              <a:spcAft>
                <a:spcPct val="0"/>
              </a:spcAft>
              <a:defRPr/>
            </a:pPr>
            <a:r>
              <a:rPr lang="en-US" sz="4400" dirty="0" smtClean="0">
                <a:solidFill>
                  <a:srgbClr val="000000"/>
                </a:solidFill>
              </a:rPr>
              <a:t>After School Program Staff</a:t>
            </a:r>
            <a:r>
              <a:rPr lang="en-US" sz="4400" dirty="0">
                <a:solidFill>
                  <a:srgbClr val="008000"/>
                </a:solidFill>
              </a:rPr>
              <a:t/>
            </a:r>
            <a:br>
              <a:rPr lang="en-US" sz="4400" dirty="0">
                <a:solidFill>
                  <a:srgbClr val="008000"/>
                </a:solidFill>
              </a:rPr>
            </a:br>
            <a:endParaRPr lang="en-US" sz="4400" dirty="0">
              <a:solidFill>
                <a:srgbClr val="008000"/>
              </a:solidFill>
            </a:endParaRPr>
          </a:p>
        </p:txBody>
      </p:sp>
      <p:sp>
        <p:nvSpPr>
          <p:cNvPr id="3" name="Rectangle 2"/>
          <p:cNvSpPr>
            <a:spLocks noChangeArrowheads="1"/>
          </p:cNvSpPr>
          <p:nvPr/>
        </p:nvSpPr>
        <p:spPr bwMode="auto">
          <a:xfrm>
            <a:off x="2438400" y="6162675"/>
            <a:ext cx="6705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omic Sans MS" pitchFamily="66" charset="0"/>
              </a:defRPr>
            </a:lvl1pPr>
            <a:lvl2pPr marL="742950" indent="-285750" defTabSz="457200" eaLnBrk="0" hangingPunct="0">
              <a:defRPr>
                <a:solidFill>
                  <a:schemeClr val="tx1"/>
                </a:solidFill>
                <a:latin typeface="Comic Sans MS" pitchFamily="66" charset="0"/>
              </a:defRPr>
            </a:lvl2pPr>
            <a:lvl3pPr marL="1143000" indent="-228600" defTabSz="457200" eaLnBrk="0" hangingPunct="0">
              <a:defRPr>
                <a:solidFill>
                  <a:schemeClr val="tx1"/>
                </a:solidFill>
                <a:latin typeface="Comic Sans MS" pitchFamily="66" charset="0"/>
              </a:defRPr>
            </a:lvl3pPr>
            <a:lvl4pPr marL="1600200" indent="-228600" defTabSz="457200" eaLnBrk="0" hangingPunct="0">
              <a:defRPr>
                <a:solidFill>
                  <a:schemeClr val="tx1"/>
                </a:solidFill>
                <a:latin typeface="Comic Sans MS" pitchFamily="66" charset="0"/>
              </a:defRPr>
            </a:lvl4pPr>
            <a:lvl5pPr marL="2057400" indent="-228600" defTabSz="457200" eaLnBrk="0" hangingPunct="0">
              <a:defRPr>
                <a:solidFill>
                  <a:schemeClr val="tx1"/>
                </a:solidFill>
                <a:latin typeface="Comic Sans MS" pitchFamily="66" charset="0"/>
              </a:defRPr>
            </a:lvl5pPr>
            <a:lvl6pPr marL="2514600" indent="-228600" defTabSz="457200" eaLnBrk="0" fontAlgn="base" hangingPunct="0">
              <a:spcBef>
                <a:spcPct val="0"/>
              </a:spcBef>
              <a:spcAft>
                <a:spcPct val="0"/>
              </a:spcAft>
              <a:defRPr>
                <a:solidFill>
                  <a:schemeClr val="tx1"/>
                </a:solidFill>
                <a:latin typeface="Comic Sans MS" pitchFamily="66" charset="0"/>
              </a:defRPr>
            </a:lvl6pPr>
            <a:lvl7pPr marL="2971800" indent="-228600" defTabSz="457200" eaLnBrk="0" fontAlgn="base" hangingPunct="0">
              <a:spcBef>
                <a:spcPct val="0"/>
              </a:spcBef>
              <a:spcAft>
                <a:spcPct val="0"/>
              </a:spcAft>
              <a:defRPr>
                <a:solidFill>
                  <a:schemeClr val="tx1"/>
                </a:solidFill>
                <a:latin typeface="Comic Sans MS" pitchFamily="66" charset="0"/>
              </a:defRPr>
            </a:lvl7pPr>
            <a:lvl8pPr marL="3429000" indent="-228600" defTabSz="457200" eaLnBrk="0" fontAlgn="base" hangingPunct="0">
              <a:spcBef>
                <a:spcPct val="0"/>
              </a:spcBef>
              <a:spcAft>
                <a:spcPct val="0"/>
              </a:spcAft>
              <a:defRPr>
                <a:solidFill>
                  <a:schemeClr val="tx1"/>
                </a:solidFill>
                <a:latin typeface="Comic Sans MS" pitchFamily="66" charset="0"/>
              </a:defRPr>
            </a:lvl8pPr>
            <a:lvl9pPr marL="3886200" indent="-228600" defTabSz="457200" eaLnBrk="0" fontAlgn="base" hangingPunct="0">
              <a:spcBef>
                <a:spcPct val="0"/>
              </a:spcBef>
              <a:spcAft>
                <a:spcPct val="0"/>
              </a:spcAft>
              <a:defRPr>
                <a:solidFill>
                  <a:schemeClr val="tx1"/>
                </a:solidFill>
                <a:latin typeface="Comic Sans MS" pitchFamily="66" charset="0"/>
              </a:defRPr>
            </a:lvl9pPr>
          </a:lstStyle>
          <a:p>
            <a:pPr algn="ctr" eaLnBrk="1" fontAlgn="base" hangingPunct="1">
              <a:lnSpc>
                <a:spcPct val="90000"/>
              </a:lnSpc>
              <a:spcBef>
                <a:spcPct val="20000"/>
              </a:spcBef>
              <a:spcAft>
                <a:spcPct val="0"/>
              </a:spcAft>
            </a:pPr>
            <a:r>
              <a:rPr lang="en-US" altLang="en-US" sz="2400" dirty="0" smtClean="0">
                <a:solidFill>
                  <a:srgbClr val="000000"/>
                </a:solidFill>
                <a:latin typeface="Calibri" pitchFamily="34" charset="0"/>
              </a:rPr>
              <a:t>Provided by the LAUSD Food Services Division</a:t>
            </a:r>
          </a:p>
          <a:p>
            <a:pPr algn="ctr" eaLnBrk="1" fontAlgn="base" hangingPunct="1">
              <a:lnSpc>
                <a:spcPct val="90000"/>
              </a:lnSpc>
              <a:spcBef>
                <a:spcPct val="20000"/>
              </a:spcBef>
              <a:spcAft>
                <a:spcPct val="0"/>
              </a:spcAft>
            </a:pPr>
            <a:r>
              <a:rPr lang="en-US" altLang="en-US" sz="1600" dirty="0" smtClean="0">
                <a:solidFill>
                  <a:srgbClr val="000000"/>
                </a:solidFill>
                <a:latin typeface="Calibri" pitchFamily="34" charset="0"/>
              </a:rPr>
              <a:t>												</a:t>
            </a:r>
            <a:r>
              <a:rPr lang="en-US" altLang="en-US" sz="1200" dirty="0" smtClean="0">
                <a:solidFill>
                  <a:srgbClr val="000000"/>
                </a:solidFill>
                <a:latin typeface="Calibri" pitchFamily="34" charset="0"/>
              </a:rPr>
              <a:t>07.16.2014</a:t>
            </a:r>
          </a:p>
        </p:txBody>
      </p:sp>
    </p:spTree>
    <p:extLst>
      <p:ext uri="{BB962C8B-B14F-4D97-AF65-F5344CB8AC3E}">
        <p14:creationId xmlns:p14="http://schemas.microsoft.com/office/powerpoint/2010/main" val="32638846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4664"/>
            <a:ext cx="8229600" cy="4525963"/>
          </a:xfrm>
        </p:spPr>
        <p:txBody>
          <a:bodyPr>
            <a:noAutofit/>
          </a:bodyPr>
          <a:lstStyle/>
          <a:p>
            <a:pPr>
              <a:lnSpc>
                <a:spcPct val="80000"/>
              </a:lnSpc>
              <a:buNone/>
            </a:pPr>
            <a:r>
              <a:rPr lang="en-US" sz="2400" dirty="0" smtClean="0">
                <a:solidFill>
                  <a:srgbClr val="000000"/>
                </a:solidFill>
              </a:rPr>
              <a:t>Provide “</a:t>
            </a:r>
            <a:r>
              <a:rPr lang="en-US" sz="2400" i="1" dirty="0" smtClean="0">
                <a:solidFill>
                  <a:srgbClr val="000000"/>
                </a:solidFill>
              </a:rPr>
              <a:t>And Justice for All” </a:t>
            </a:r>
            <a:r>
              <a:rPr lang="en-US" sz="2400" dirty="0" smtClean="0">
                <a:solidFill>
                  <a:srgbClr val="000000"/>
                </a:solidFill>
              </a:rPr>
              <a:t>poster</a:t>
            </a:r>
          </a:p>
          <a:p>
            <a:pPr marL="804863" lvl="1" indent="-347663">
              <a:lnSpc>
                <a:spcPct val="80000"/>
              </a:lnSpc>
              <a:buFont typeface="Arial" pitchFamily="34" charset="0"/>
              <a:buChar char="•"/>
            </a:pPr>
            <a:r>
              <a:rPr lang="en-US" sz="2400" dirty="0" smtClean="0">
                <a:solidFill>
                  <a:srgbClr val="000000"/>
                </a:solidFill>
              </a:rPr>
              <a:t>Tape it on the Styrofoam box or provide to the supper staff for posting</a:t>
            </a:r>
          </a:p>
          <a:p>
            <a:pPr lvl="1">
              <a:lnSpc>
                <a:spcPct val="80000"/>
              </a:lnSpc>
              <a:buFont typeface="Arial" pitchFamily="34" charset="0"/>
              <a:buChar char="•"/>
            </a:pPr>
            <a:endParaRPr lang="en-US" sz="400" dirty="0" smtClean="0">
              <a:solidFill>
                <a:srgbClr val="000000"/>
              </a:solidFill>
            </a:endParaRPr>
          </a:p>
          <a:p>
            <a:pPr marL="0" indent="0">
              <a:lnSpc>
                <a:spcPct val="80000"/>
              </a:lnSpc>
              <a:buNone/>
            </a:pPr>
            <a:r>
              <a:rPr lang="en-US" sz="2400" dirty="0" smtClean="0">
                <a:solidFill>
                  <a:srgbClr val="000000"/>
                </a:solidFill>
              </a:rPr>
              <a:t>Provide the supper meal count form to the afterschool program staff</a:t>
            </a:r>
          </a:p>
          <a:p>
            <a:pPr marL="804863" lvl="1" indent="-347663">
              <a:lnSpc>
                <a:spcPct val="80000"/>
              </a:lnSpc>
              <a:buFont typeface="Arial" pitchFamily="34" charset="0"/>
              <a:buChar char="•"/>
            </a:pPr>
            <a:r>
              <a:rPr lang="en-US" sz="2400" dirty="0">
                <a:solidFill>
                  <a:srgbClr val="000000"/>
                </a:solidFill>
              </a:rPr>
              <a:t>Supper program staff must complete forms, signing daily </a:t>
            </a:r>
          </a:p>
          <a:p>
            <a:pPr marL="804863" lvl="1" indent="-347663">
              <a:lnSpc>
                <a:spcPct val="80000"/>
              </a:lnSpc>
              <a:buFont typeface="Arial" pitchFamily="34" charset="0"/>
              <a:buChar char="•"/>
            </a:pPr>
            <a:r>
              <a:rPr lang="en-US" sz="2400" dirty="0">
                <a:solidFill>
                  <a:srgbClr val="000000"/>
                </a:solidFill>
              </a:rPr>
              <a:t>A Production Record must reflect the total amount of all supper meals prepared</a:t>
            </a:r>
          </a:p>
          <a:p>
            <a:pPr marL="804863" lvl="1" indent="-347663">
              <a:lnSpc>
                <a:spcPct val="80000"/>
              </a:lnSpc>
              <a:buFont typeface="Arial" pitchFamily="34" charset="0"/>
              <a:buChar char="•"/>
            </a:pPr>
            <a:r>
              <a:rPr lang="en-US" sz="2400" dirty="0">
                <a:solidFill>
                  <a:srgbClr val="000000"/>
                </a:solidFill>
              </a:rPr>
              <a:t>Notify AFSS (supervisor) when required paperwork has not been submitted</a:t>
            </a:r>
          </a:p>
          <a:p>
            <a:pPr marL="804863" lvl="1" indent="-347663">
              <a:lnSpc>
                <a:spcPct val="80000"/>
              </a:lnSpc>
              <a:buFont typeface="Arial" pitchFamily="34" charset="0"/>
              <a:buChar char="•"/>
            </a:pPr>
            <a:r>
              <a:rPr lang="en-US" sz="2400" dirty="0">
                <a:solidFill>
                  <a:srgbClr val="000000"/>
                </a:solidFill>
              </a:rPr>
              <a:t>File all paperwork for 3 years plus current school </a:t>
            </a:r>
            <a:r>
              <a:rPr lang="en-US" sz="2400" dirty="0" smtClean="0">
                <a:solidFill>
                  <a:srgbClr val="000000"/>
                </a:solidFill>
              </a:rPr>
              <a:t>year</a:t>
            </a:r>
          </a:p>
          <a:p>
            <a:pPr marL="804863" lvl="1" indent="-347663">
              <a:lnSpc>
                <a:spcPct val="80000"/>
              </a:lnSpc>
              <a:buFont typeface="Arial" pitchFamily="34" charset="0"/>
              <a:buChar char="•"/>
            </a:pPr>
            <a:endParaRPr lang="en-US" sz="400" dirty="0">
              <a:solidFill>
                <a:srgbClr val="000000"/>
              </a:solidFill>
            </a:endParaRPr>
          </a:p>
          <a:p>
            <a:pPr marL="0" lvl="1" indent="0">
              <a:lnSpc>
                <a:spcPct val="80000"/>
              </a:lnSpc>
              <a:buNone/>
            </a:pPr>
            <a:r>
              <a:rPr lang="en-US" sz="2400" dirty="0" smtClean="0">
                <a:solidFill>
                  <a:srgbClr val="000000"/>
                </a:solidFill>
              </a:rPr>
              <a:t>Review/Verify the supper count forms daily</a:t>
            </a:r>
          </a:p>
          <a:p>
            <a:pPr marL="0" lvl="1" indent="0">
              <a:lnSpc>
                <a:spcPct val="80000"/>
              </a:lnSpc>
              <a:buNone/>
            </a:pPr>
            <a:endParaRPr lang="en-US" sz="400" dirty="0" smtClean="0">
              <a:solidFill>
                <a:srgbClr val="000000"/>
              </a:solidFill>
            </a:endParaRPr>
          </a:p>
          <a:p>
            <a:pPr marL="0" lvl="1" indent="0">
              <a:lnSpc>
                <a:spcPct val="80000"/>
              </a:lnSpc>
              <a:buNone/>
            </a:pPr>
            <a:r>
              <a:rPr lang="en-US" sz="2400" dirty="0">
                <a:solidFill>
                  <a:srgbClr val="000000"/>
                </a:solidFill>
              </a:rPr>
              <a:t>Submit daily claim of reimbursable suppers served within the CMS System</a:t>
            </a:r>
          </a:p>
          <a:p>
            <a:pPr marL="0" lvl="1" indent="0">
              <a:lnSpc>
                <a:spcPct val="80000"/>
              </a:lnSpc>
              <a:buNone/>
            </a:pPr>
            <a:endParaRPr lang="en-US" dirty="0" smtClean="0">
              <a:solidFill>
                <a:srgbClr val="000000"/>
              </a:solidFill>
            </a:endParaRPr>
          </a:p>
          <a:p>
            <a:pPr lvl="1">
              <a:lnSpc>
                <a:spcPct val="80000"/>
              </a:lnSpc>
              <a:buNone/>
            </a:pPr>
            <a:endParaRPr lang="en-US" sz="2600" dirty="0" smtClean="0">
              <a:solidFill>
                <a:srgbClr val="000000"/>
              </a:solidFill>
            </a:endParaRPr>
          </a:p>
          <a:p>
            <a:pPr lvl="1">
              <a:lnSpc>
                <a:spcPct val="80000"/>
              </a:lnSpc>
              <a:buNone/>
            </a:pPr>
            <a:endParaRPr lang="en-US" sz="600" dirty="0" smtClean="0">
              <a:solidFill>
                <a:srgbClr val="000000"/>
              </a:solidFill>
            </a:endParaRPr>
          </a:p>
          <a:p>
            <a:pPr lvl="1">
              <a:lnSpc>
                <a:spcPct val="80000"/>
              </a:lnSpc>
              <a:buFont typeface="Arial" pitchFamily="34" charset="0"/>
              <a:buChar char="•"/>
            </a:pPr>
            <a:endParaRPr lang="en-US" sz="2600" dirty="0" smtClean="0">
              <a:solidFill>
                <a:srgbClr val="000000"/>
              </a:solidFill>
            </a:endParaRPr>
          </a:p>
          <a:p>
            <a:endParaRPr lang="en-US" sz="2800" dirty="0" smtClean="0">
              <a:solidFill>
                <a:srgbClr val="000000"/>
              </a:solidFill>
            </a:endParaRPr>
          </a:p>
          <a:p>
            <a:pPr lvl="2"/>
            <a:endParaRPr lang="en-US" dirty="0"/>
          </a:p>
        </p:txBody>
      </p:sp>
      <p:sp>
        <p:nvSpPr>
          <p:cNvPr id="4" name="Rectangle 2"/>
          <p:cNvSpPr txBox="1">
            <a:spLocks noGrp="1" noChangeArrowheads="1"/>
          </p:cNvSpPr>
          <p:nvPr>
            <p:ph type="title"/>
          </p:nvPr>
        </p:nvSpPr>
        <p:spPr bwMode="auto">
          <a:xfrm>
            <a:off x="142504" y="118755"/>
            <a:ext cx="9001496" cy="1382499"/>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Food Services Staff Role: </a:t>
            </a:r>
            <a:br>
              <a:rPr lang="en-US" sz="4000" b="1" dirty="0" smtClean="0">
                <a:solidFill>
                  <a:srgbClr val="000000"/>
                </a:solidFill>
              </a:rPr>
            </a:br>
            <a:r>
              <a:rPr lang="en-US" sz="4000" b="1" dirty="0" smtClean="0">
                <a:solidFill>
                  <a:srgbClr val="000000"/>
                </a:solidFill>
              </a:rPr>
              <a:t>Poster &amp; Record Keeping Requirement</a:t>
            </a:r>
            <a:endParaRPr lang="en-US" sz="4000" b="1" dirty="0">
              <a:solidFill>
                <a:srgbClr val="000000"/>
              </a:solidFill>
              <a:ea typeface="+mj-ea"/>
              <a:cs typeface="+mj-cs"/>
            </a:endParaRPr>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Autofit/>
          </a:bodyPr>
          <a:lstStyle/>
          <a:p>
            <a:pPr marL="273050" lvl="1" indent="-273050">
              <a:lnSpc>
                <a:spcPct val="80000"/>
              </a:lnSpc>
              <a:spcBef>
                <a:spcPts val="575"/>
              </a:spcBef>
              <a:buNone/>
              <a:defRPr/>
            </a:pPr>
            <a:r>
              <a:rPr lang="en-US" sz="2600" dirty="0" smtClean="0">
                <a:solidFill>
                  <a:srgbClr val="000000"/>
                </a:solidFill>
              </a:rPr>
              <a:t>The first monitoring 4 weeks after the start of program </a:t>
            </a:r>
          </a:p>
          <a:p>
            <a:pPr marL="800100" lvl="2" indent="-342900">
              <a:lnSpc>
                <a:spcPct val="80000"/>
              </a:lnSpc>
              <a:spcBef>
                <a:spcPts val="575"/>
              </a:spcBef>
              <a:buFont typeface="Arial" pitchFamily="34" charset="0"/>
              <a:buChar char="•"/>
              <a:defRPr/>
            </a:pPr>
            <a:r>
              <a:rPr lang="en-US" dirty="0" smtClean="0">
                <a:solidFill>
                  <a:srgbClr val="000000"/>
                </a:solidFill>
              </a:rPr>
              <a:t>Completed before </a:t>
            </a:r>
            <a:r>
              <a:rPr lang="en-US" dirty="0" smtClean="0">
                <a:solidFill>
                  <a:srgbClr val="FF0000"/>
                </a:solidFill>
              </a:rPr>
              <a:t>September 10, </a:t>
            </a:r>
            <a:r>
              <a:rPr lang="en-US" dirty="0" smtClean="0">
                <a:solidFill>
                  <a:srgbClr val="000000"/>
                </a:solidFill>
              </a:rPr>
              <a:t>2014</a:t>
            </a:r>
          </a:p>
          <a:p>
            <a:pPr marL="800100" lvl="2" indent="-342900">
              <a:lnSpc>
                <a:spcPct val="80000"/>
              </a:lnSpc>
              <a:spcBef>
                <a:spcPts val="575"/>
              </a:spcBef>
              <a:buFont typeface="Arial" pitchFamily="34" charset="0"/>
              <a:buChar char="•"/>
              <a:defRPr/>
            </a:pPr>
            <a:endParaRPr lang="en-US" sz="600" dirty="0" smtClean="0">
              <a:solidFill>
                <a:srgbClr val="000000"/>
              </a:solidFill>
            </a:endParaRPr>
          </a:p>
          <a:p>
            <a:pPr marL="273050" lvl="2" indent="-273050">
              <a:lnSpc>
                <a:spcPct val="80000"/>
              </a:lnSpc>
              <a:spcBef>
                <a:spcPts val="575"/>
              </a:spcBef>
              <a:buNone/>
              <a:defRPr/>
            </a:pPr>
            <a:r>
              <a:rPr lang="en-US" sz="2600" dirty="0" smtClean="0">
                <a:solidFill>
                  <a:srgbClr val="000000"/>
                </a:solidFill>
              </a:rPr>
              <a:t>No more than six months may lapse between reviews</a:t>
            </a:r>
          </a:p>
          <a:p>
            <a:pPr marL="800100" lvl="3" indent="-342900">
              <a:lnSpc>
                <a:spcPct val="80000"/>
              </a:lnSpc>
              <a:spcBef>
                <a:spcPts val="575"/>
              </a:spcBef>
              <a:buFont typeface="Arial" pitchFamily="34" charset="0"/>
              <a:buChar char="•"/>
              <a:defRPr/>
            </a:pPr>
            <a:r>
              <a:rPr lang="en-US" sz="2400" dirty="0" smtClean="0">
                <a:solidFill>
                  <a:srgbClr val="000000"/>
                </a:solidFill>
              </a:rPr>
              <a:t>The second monitoring must be conducted prior to winter break</a:t>
            </a:r>
          </a:p>
          <a:p>
            <a:pPr marL="800100" lvl="3" indent="-342900">
              <a:lnSpc>
                <a:spcPct val="80000"/>
              </a:lnSpc>
              <a:spcBef>
                <a:spcPts val="575"/>
              </a:spcBef>
              <a:buFont typeface="Arial" pitchFamily="34" charset="0"/>
              <a:buChar char="•"/>
              <a:defRPr/>
            </a:pPr>
            <a:r>
              <a:rPr lang="en-US" sz="2400" dirty="0" smtClean="0">
                <a:solidFill>
                  <a:srgbClr val="000000"/>
                </a:solidFill>
              </a:rPr>
              <a:t>Completed before December 19, 2014</a:t>
            </a:r>
          </a:p>
          <a:p>
            <a:pPr marL="800100" lvl="3" indent="-342900">
              <a:lnSpc>
                <a:spcPct val="80000"/>
              </a:lnSpc>
              <a:spcBef>
                <a:spcPts val="575"/>
              </a:spcBef>
              <a:buFont typeface="Arial" pitchFamily="34" charset="0"/>
              <a:buChar char="•"/>
              <a:defRPr/>
            </a:pPr>
            <a:endParaRPr lang="en-US" sz="600" dirty="0" smtClean="0">
              <a:solidFill>
                <a:srgbClr val="000000"/>
              </a:solidFill>
            </a:endParaRPr>
          </a:p>
          <a:p>
            <a:pPr marL="0" lvl="2" indent="0">
              <a:lnSpc>
                <a:spcPct val="80000"/>
              </a:lnSpc>
              <a:spcBef>
                <a:spcPts val="575"/>
              </a:spcBef>
              <a:buNone/>
              <a:defRPr/>
            </a:pPr>
            <a:r>
              <a:rPr lang="en-US" sz="2600" dirty="0" smtClean="0">
                <a:solidFill>
                  <a:srgbClr val="000000"/>
                </a:solidFill>
              </a:rPr>
              <a:t>The third monitoring must be conducted prior to spring break</a:t>
            </a:r>
          </a:p>
          <a:p>
            <a:pPr marL="800100" lvl="3" indent="-342900">
              <a:lnSpc>
                <a:spcPct val="80000"/>
              </a:lnSpc>
              <a:spcBef>
                <a:spcPts val="575"/>
              </a:spcBef>
              <a:buFont typeface="Arial" pitchFamily="34" charset="0"/>
              <a:buChar char="•"/>
              <a:defRPr/>
            </a:pPr>
            <a:r>
              <a:rPr lang="en-US" sz="2400" dirty="0" smtClean="0">
                <a:solidFill>
                  <a:srgbClr val="000000"/>
                </a:solidFill>
              </a:rPr>
              <a:t> Completed before March 27, 2015</a:t>
            </a:r>
          </a:p>
          <a:p>
            <a:endParaRPr lang="en-US" sz="2800" dirty="0" smtClean="0">
              <a:solidFill>
                <a:srgbClr val="000000"/>
              </a:solidFill>
            </a:endParaRPr>
          </a:p>
          <a:p>
            <a:pPr lvl="2"/>
            <a:endParaRPr lang="en-US" dirty="0"/>
          </a:p>
        </p:txBody>
      </p:sp>
      <p:sp>
        <p:nvSpPr>
          <p:cNvPr id="4" name="Rectangle 2"/>
          <p:cNvSpPr txBox="1">
            <a:spLocks noGrp="1" noChangeArrowheads="1"/>
          </p:cNvSpPr>
          <p:nvPr>
            <p:ph type="title"/>
          </p:nvPr>
        </p:nvSpPr>
        <p:spPr bwMode="auto">
          <a:xfrm>
            <a:off x="142504" y="118755"/>
            <a:ext cx="8122722" cy="1355203"/>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Food Services Staff Role:</a:t>
            </a:r>
            <a:br>
              <a:rPr lang="en-US" sz="4000" b="1" dirty="0" smtClean="0">
                <a:solidFill>
                  <a:srgbClr val="000000"/>
                </a:solidFill>
              </a:rPr>
            </a:br>
            <a:r>
              <a:rPr lang="en-US" sz="4000" b="1" dirty="0" smtClean="0">
                <a:solidFill>
                  <a:srgbClr val="000000"/>
                </a:solidFill>
              </a:rPr>
              <a:t>Monitoring Timeline</a:t>
            </a:r>
            <a:endParaRPr lang="en-US" sz="4000" b="1" dirty="0">
              <a:solidFill>
                <a:srgbClr val="000000"/>
              </a:solidFill>
              <a:ea typeface="+mj-ea"/>
              <a:cs typeface="+mj-cs"/>
            </a:endParaRPr>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5530"/>
            <a:ext cx="8229600" cy="5081133"/>
          </a:xfrm>
        </p:spPr>
        <p:txBody>
          <a:bodyPr>
            <a:noAutofit/>
          </a:bodyPr>
          <a:lstStyle/>
          <a:p>
            <a:pPr marL="0" indent="0" eaLnBrk="0" hangingPunct="0">
              <a:buClr>
                <a:srgbClr val="009900"/>
              </a:buClr>
              <a:buNone/>
              <a:defRPr/>
            </a:pPr>
            <a:r>
              <a:rPr lang="en-US" sz="2800" dirty="0" smtClean="0">
                <a:solidFill>
                  <a:srgbClr val="000000"/>
                </a:solidFill>
                <a:ea typeface="Calibri" pitchFamily="34" charset="0"/>
                <a:cs typeface="Times New Roman" pitchFamily="18" charset="0"/>
              </a:rPr>
              <a:t>After School Program Staff will communicate with the FS Manager of any students with severe food allergies </a:t>
            </a:r>
          </a:p>
          <a:p>
            <a:pPr eaLnBrk="0" hangingPunct="0">
              <a:buClr>
                <a:srgbClr val="009900"/>
              </a:buClr>
              <a:defRPr/>
            </a:pPr>
            <a:endParaRPr lang="en-US" sz="600" dirty="0" smtClean="0"/>
          </a:p>
          <a:p>
            <a:pPr eaLnBrk="0" hangingPunct="0">
              <a:buFont typeface="Arial" pitchFamily="34" charset="0"/>
              <a:buChar char="•"/>
              <a:defRPr/>
            </a:pPr>
            <a:r>
              <a:rPr lang="en-US" sz="2400" dirty="0" smtClean="0">
                <a:solidFill>
                  <a:srgbClr val="000000"/>
                </a:solidFill>
                <a:ea typeface="Calibri" pitchFamily="34" charset="0"/>
                <a:cs typeface="Times New Roman" pitchFamily="18" charset="0"/>
              </a:rPr>
              <a:t>FS Managers are to provide the “Medical Statement to Request Special Diets” to families for completion by the child’s treating physician</a:t>
            </a:r>
          </a:p>
          <a:p>
            <a:pPr eaLnBrk="0" hangingPunct="0">
              <a:buFont typeface="Arial" pitchFamily="34" charset="0"/>
              <a:buChar char="•"/>
              <a:defRPr/>
            </a:pPr>
            <a:r>
              <a:rPr lang="en-US" sz="2400" dirty="0" smtClean="0">
                <a:solidFill>
                  <a:srgbClr val="000000"/>
                </a:solidFill>
                <a:ea typeface="Calibri" pitchFamily="34" charset="0"/>
                <a:cs typeface="Times New Roman" pitchFamily="18" charset="0"/>
              </a:rPr>
              <a:t>The FS Manager will make substitutions prescribed by the student’s physician when the physician’s statement indicates that food allergies may result in severe life-threatening (anaphylactic) reactions or in some cases non-severe allergic reactions.</a:t>
            </a:r>
            <a:r>
              <a:rPr lang="en-US" sz="2800" dirty="0" smtClean="0">
                <a:solidFill>
                  <a:srgbClr val="000000"/>
                </a:solidFill>
                <a:ea typeface="Calibri" pitchFamily="34" charset="0"/>
                <a:cs typeface="Times New Roman" pitchFamily="18" charset="0"/>
              </a:rPr>
              <a:t> </a:t>
            </a:r>
          </a:p>
          <a:p>
            <a:pPr eaLnBrk="0" hangingPunct="0">
              <a:buFont typeface="Arial" pitchFamily="34" charset="0"/>
              <a:buChar char="•"/>
              <a:defRPr/>
            </a:pPr>
            <a:r>
              <a:rPr lang="en-US" sz="2400" dirty="0" smtClean="0">
                <a:solidFill>
                  <a:srgbClr val="000000"/>
                </a:solidFill>
                <a:ea typeface="Calibri" pitchFamily="34" charset="0"/>
                <a:cs typeface="Times New Roman" pitchFamily="18" charset="0"/>
              </a:rPr>
              <a:t>The FS Manager provides special diets for students with documented conditions requiring dietary modifications. </a:t>
            </a:r>
          </a:p>
          <a:p>
            <a:pPr eaLnBrk="0" hangingPunct="0">
              <a:buFont typeface="Arial" pitchFamily="34" charset="0"/>
              <a:buChar char="•"/>
              <a:defRPr/>
            </a:pPr>
            <a:endParaRPr lang="en-US" sz="2800" dirty="0" smtClean="0">
              <a:solidFill>
                <a:srgbClr val="000000"/>
              </a:solidFill>
              <a:ea typeface="Calibri" pitchFamily="34" charset="0"/>
              <a:cs typeface="Times New Roman" pitchFamily="18" charset="0"/>
            </a:endParaRPr>
          </a:p>
          <a:p>
            <a:pPr eaLnBrk="0" hangingPunct="0">
              <a:buClr>
                <a:srgbClr val="009900"/>
              </a:buClr>
              <a:defRPr/>
            </a:pPr>
            <a:endParaRPr lang="en-US" sz="1600" dirty="0" smtClean="0">
              <a:solidFill>
                <a:srgbClr val="000000"/>
              </a:solidFill>
              <a:ea typeface="Calibri" pitchFamily="34" charset="0"/>
              <a:cs typeface="Times New Roman" pitchFamily="18" charset="0"/>
            </a:endParaRPr>
          </a:p>
          <a:p>
            <a:endParaRPr lang="en-US" sz="2800" dirty="0" smtClean="0">
              <a:solidFill>
                <a:srgbClr val="000000"/>
              </a:solidFill>
            </a:endParaRPr>
          </a:p>
          <a:p>
            <a:pPr lvl="2"/>
            <a:endParaRPr lang="en-US" dirty="0"/>
          </a:p>
        </p:txBody>
      </p:sp>
      <p:sp>
        <p:nvSpPr>
          <p:cNvPr id="4" name="Rectangle 2"/>
          <p:cNvSpPr txBox="1">
            <a:spLocks noGrp="1" noChangeArrowheads="1"/>
          </p:cNvSpPr>
          <p:nvPr>
            <p:ph type="title"/>
          </p:nvPr>
        </p:nvSpPr>
        <p:spPr bwMode="auto">
          <a:xfrm>
            <a:off x="142504" y="118755"/>
            <a:ext cx="8122722" cy="926275"/>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Students With Food Allergies</a:t>
            </a:r>
            <a:endParaRPr lang="en-US" sz="4000" b="1" dirty="0">
              <a:solidFill>
                <a:srgbClr val="000000"/>
              </a:solidFill>
              <a:ea typeface="+mj-ea"/>
              <a:cs typeface="+mj-cs"/>
            </a:endParaRPr>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5530"/>
            <a:ext cx="8229600" cy="5081133"/>
          </a:xfrm>
        </p:spPr>
        <p:txBody>
          <a:bodyPr>
            <a:noAutofit/>
          </a:bodyPr>
          <a:lstStyle/>
          <a:p>
            <a:pPr marL="0" indent="0" eaLnBrk="0" hangingPunct="0">
              <a:buClr>
                <a:srgbClr val="009900"/>
              </a:buClr>
              <a:buNone/>
              <a:defRPr/>
            </a:pPr>
            <a:r>
              <a:rPr lang="en-US" sz="2400" dirty="0">
                <a:solidFill>
                  <a:srgbClr val="000000"/>
                </a:solidFill>
                <a:ea typeface="Calibri" pitchFamily="34" charset="0"/>
                <a:cs typeface="Times New Roman" pitchFamily="18" charset="0"/>
              </a:rPr>
              <a:t>If you are hosting an After School Supper Program at a Special Education Center, there is a Special Education Center supper menu available</a:t>
            </a:r>
          </a:p>
          <a:p>
            <a:pPr eaLnBrk="0" hangingPunct="0">
              <a:buClr>
                <a:srgbClr val="009900"/>
              </a:buClr>
              <a:defRPr/>
            </a:pPr>
            <a:endParaRPr lang="en-US" sz="400" dirty="0"/>
          </a:p>
          <a:p>
            <a:pPr eaLnBrk="0" hangingPunct="0">
              <a:spcBef>
                <a:spcPts val="0"/>
              </a:spcBef>
              <a:buFont typeface="Arial" panose="020B0604020202020204" pitchFamily="34" charset="0"/>
              <a:buChar char="•"/>
              <a:defRPr/>
            </a:pPr>
            <a:r>
              <a:rPr lang="en-US" sz="2200" dirty="0">
                <a:solidFill>
                  <a:srgbClr val="000000"/>
                </a:solidFill>
                <a:ea typeface="Calibri" pitchFamily="34" charset="0"/>
                <a:cs typeface="Times New Roman" pitchFamily="18" charset="0"/>
              </a:rPr>
              <a:t>The After School Program Coordinator will communicate with the FS  </a:t>
            </a:r>
          </a:p>
          <a:p>
            <a:pPr eaLnBrk="0" hangingPunct="0">
              <a:spcBef>
                <a:spcPts val="0"/>
              </a:spcBef>
              <a:defRPr/>
            </a:pPr>
            <a:r>
              <a:rPr lang="en-US" sz="2200" dirty="0" smtClean="0">
                <a:solidFill>
                  <a:srgbClr val="000000"/>
                </a:solidFill>
                <a:ea typeface="Calibri" pitchFamily="34" charset="0"/>
                <a:cs typeface="Times New Roman" pitchFamily="18" charset="0"/>
              </a:rPr>
              <a:t>Manager </a:t>
            </a:r>
            <a:r>
              <a:rPr lang="en-US" sz="2200" dirty="0">
                <a:solidFill>
                  <a:srgbClr val="000000"/>
                </a:solidFill>
                <a:ea typeface="Calibri" pitchFamily="34" charset="0"/>
                <a:cs typeface="Times New Roman" pitchFamily="18" charset="0"/>
              </a:rPr>
              <a:t>to ensure the appropriate menu is provided for the </a:t>
            </a:r>
            <a:r>
              <a:rPr lang="en-US" sz="2200" dirty="0" smtClean="0">
                <a:solidFill>
                  <a:srgbClr val="000000"/>
                </a:solidFill>
                <a:ea typeface="Calibri" pitchFamily="34" charset="0"/>
                <a:cs typeface="Times New Roman" pitchFamily="18" charset="0"/>
              </a:rPr>
              <a:t>participating </a:t>
            </a:r>
            <a:r>
              <a:rPr lang="en-US" sz="2200" dirty="0">
                <a:solidFill>
                  <a:srgbClr val="000000"/>
                </a:solidFill>
                <a:ea typeface="Calibri" pitchFamily="34" charset="0"/>
                <a:cs typeface="Times New Roman" pitchFamily="18" charset="0"/>
              </a:rPr>
              <a:t>children's needs</a:t>
            </a:r>
          </a:p>
          <a:p>
            <a:pPr lvl="0" eaLnBrk="0" hangingPunct="0">
              <a:spcBef>
                <a:spcPts val="0"/>
              </a:spcBef>
              <a:buFont typeface="Arial" panose="020B0604020202020204" pitchFamily="34" charset="0"/>
              <a:buChar char="•"/>
              <a:defRPr/>
            </a:pPr>
            <a:r>
              <a:rPr lang="en-US" sz="2200" dirty="0" smtClean="0">
                <a:solidFill>
                  <a:srgbClr val="000000"/>
                </a:solidFill>
                <a:ea typeface="Calibri" pitchFamily="34" charset="0"/>
                <a:cs typeface="Times New Roman" pitchFamily="18" charset="0"/>
              </a:rPr>
              <a:t>The </a:t>
            </a:r>
            <a:r>
              <a:rPr lang="en-US" sz="2200" dirty="0">
                <a:solidFill>
                  <a:srgbClr val="000000"/>
                </a:solidFill>
                <a:ea typeface="Calibri" pitchFamily="34" charset="0"/>
                <a:cs typeface="Times New Roman" pitchFamily="18" charset="0"/>
              </a:rPr>
              <a:t>FS Manager will provide meals for students requiring dietary modifications </a:t>
            </a:r>
          </a:p>
          <a:p>
            <a:pPr lvl="0" eaLnBrk="0" hangingPunct="0">
              <a:spcBef>
                <a:spcPts val="0"/>
              </a:spcBef>
              <a:buFont typeface="Arial" panose="020B0604020202020204" pitchFamily="34" charset="0"/>
              <a:buChar char="•"/>
              <a:defRPr/>
            </a:pPr>
            <a:r>
              <a:rPr lang="en-US" sz="2200" dirty="0" smtClean="0">
                <a:solidFill>
                  <a:srgbClr val="000000"/>
                </a:solidFill>
                <a:ea typeface="Calibri" pitchFamily="34" charset="0"/>
                <a:cs typeface="Times New Roman" pitchFamily="18" charset="0"/>
              </a:rPr>
              <a:t>Children </a:t>
            </a:r>
            <a:r>
              <a:rPr lang="en-US" sz="2200" dirty="0">
                <a:solidFill>
                  <a:srgbClr val="000000"/>
                </a:solidFill>
                <a:ea typeface="Calibri" pitchFamily="34" charset="0"/>
                <a:cs typeface="Times New Roman" pitchFamily="18" charset="0"/>
              </a:rPr>
              <a:t>are not required to take a supper meal</a:t>
            </a:r>
            <a:endParaRPr lang="en-US" sz="2200" dirty="0">
              <a:solidFill>
                <a:prstClr val="black"/>
              </a:solidFill>
            </a:endParaRPr>
          </a:p>
          <a:p>
            <a:pPr eaLnBrk="0" hangingPunct="0">
              <a:spcBef>
                <a:spcPts val="0"/>
              </a:spcBef>
              <a:buFont typeface="Arial" panose="020B0604020202020204" pitchFamily="34" charset="0"/>
              <a:buChar char="•"/>
              <a:defRPr/>
            </a:pPr>
            <a:r>
              <a:rPr lang="en-US" sz="2200" dirty="0" smtClean="0">
                <a:solidFill>
                  <a:srgbClr val="000000"/>
                </a:solidFill>
                <a:ea typeface="Calibri" pitchFamily="34" charset="0"/>
                <a:cs typeface="Times New Roman" pitchFamily="18" charset="0"/>
              </a:rPr>
              <a:t>The </a:t>
            </a:r>
            <a:r>
              <a:rPr lang="en-US" sz="2200" dirty="0">
                <a:solidFill>
                  <a:srgbClr val="000000"/>
                </a:solidFill>
                <a:ea typeface="Calibri" pitchFamily="34" charset="0"/>
                <a:cs typeface="Times New Roman" pitchFamily="18" charset="0"/>
              </a:rPr>
              <a:t>FS Manager will make substitutions prescribed by the student’s </a:t>
            </a:r>
            <a:r>
              <a:rPr lang="en-US" sz="2200" dirty="0" smtClean="0">
                <a:solidFill>
                  <a:srgbClr val="000000"/>
                </a:solidFill>
                <a:ea typeface="Calibri" pitchFamily="34" charset="0"/>
                <a:cs typeface="Times New Roman" pitchFamily="18" charset="0"/>
              </a:rPr>
              <a:t>physician </a:t>
            </a:r>
            <a:r>
              <a:rPr lang="en-US" sz="2200" dirty="0">
                <a:solidFill>
                  <a:srgbClr val="000000"/>
                </a:solidFill>
                <a:ea typeface="Calibri" pitchFamily="34" charset="0"/>
                <a:cs typeface="Times New Roman" pitchFamily="18" charset="0"/>
              </a:rPr>
              <a:t>when the physician’s statement indicates that food allergies </a:t>
            </a:r>
            <a:r>
              <a:rPr lang="en-US" sz="2200" dirty="0" smtClean="0">
                <a:solidFill>
                  <a:srgbClr val="000000"/>
                </a:solidFill>
                <a:ea typeface="Calibri" pitchFamily="34" charset="0"/>
                <a:cs typeface="Times New Roman" pitchFamily="18" charset="0"/>
              </a:rPr>
              <a:t>may  </a:t>
            </a:r>
            <a:r>
              <a:rPr lang="en-US" sz="2200" dirty="0">
                <a:solidFill>
                  <a:srgbClr val="000000"/>
                </a:solidFill>
                <a:ea typeface="Calibri" pitchFamily="34" charset="0"/>
                <a:cs typeface="Times New Roman" pitchFamily="18" charset="0"/>
              </a:rPr>
              <a:t>result in severe life-threatening (anaphylactic) reactions or in </a:t>
            </a:r>
            <a:r>
              <a:rPr lang="en-US" sz="2200" dirty="0" smtClean="0">
                <a:solidFill>
                  <a:srgbClr val="000000"/>
                </a:solidFill>
                <a:ea typeface="Calibri" pitchFamily="34" charset="0"/>
                <a:cs typeface="Times New Roman" pitchFamily="18" charset="0"/>
              </a:rPr>
              <a:t>some </a:t>
            </a:r>
            <a:r>
              <a:rPr lang="en-US" sz="2200" dirty="0">
                <a:solidFill>
                  <a:srgbClr val="000000"/>
                </a:solidFill>
                <a:ea typeface="Calibri" pitchFamily="34" charset="0"/>
                <a:cs typeface="Times New Roman" pitchFamily="18" charset="0"/>
              </a:rPr>
              <a:t>cases non-severe allergic reactions.</a:t>
            </a:r>
          </a:p>
          <a:p>
            <a:pPr eaLnBrk="0" hangingPunct="0">
              <a:buClr>
                <a:srgbClr val="009900"/>
              </a:buClr>
              <a:defRPr/>
            </a:pPr>
            <a:endParaRPr lang="en-US" sz="1600" dirty="0">
              <a:solidFill>
                <a:srgbClr val="000000"/>
              </a:solidFill>
              <a:ea typeface="Calibri" pitchFamily="34" charset="0"/>
              <a:cs typeface="Times New Roman" pitchFamily="18" charset="0"/>
            </a:endParaRPr>
          </a:p>
          <a:p>
            <a:pPr marL="0" indent="0" eaLnBrk="0" hangingPunct="0">
              <a:buNone/>
              <a:defRPr/>
            </a:pPr>
            <a:endParaRPr lang="en-US" sz="2400" dirty="0" smtClean="0">
              <a:solidFill>
                <a:srgbClr val="000000"/>
              </a:solidFill>
              <a:ea typeface="Calibri" pitchFamily="34" charset="0"/>
              <a:cs typeface="Times New Roman" pitchFamily="18" charset="0"/>
            </a:endParaRPr>
          </a:p>
          <a:p>
            <a:pPr eaLnBrk="0" hangingPunct="0">
              <a:buFont typeface="Arial" pitchFamily="34" charset="0"/>
              <a:buChar char="•"/>
              <a:defRPr/>
            </a:pPr>
            <a:endParaRPr lang="en-US" sz="2800" dirty="0" smtClean="0">
              <a:solidFill>
                <a:srgbClr val="000000"/>
              </a:solidFill>
              <a:ea typeface="Calibri" pitchFamily="34" charset="0"/>
              <a:cs typeface="Times New Roman" pitchFamily="18" charset="0"/>
            </a:endParaRPr>
          </a:p>
          <a:p>
            <a:pPr eaLnBrk="0" hangingPunct="0">
              <a:buClr>
                <a:srgbClr val="009900"/>
              </a:buClr>
              <a:defRPr/>
            </a:pPr>
            <a:endParaRPr lang="en-US" sz="1600" dirty="0" smtClean="0">
              <a:solidFill>
                <a:srgbClr val="000000"/>
              </a:solidFill>
              <a:ea typeface="Calibri" pitchFamily="34" charset="0"/>
              <a:cs typeface="Times New Roman" pitchFamily="18" charset="0"/>
            </a:endParaRPr>
          </a:p>
          <a:p>
            <a:endParaRPr lang="en-US" sz="2800" dirty="0" smtClean="0">
              <a:solidFill>
                <a:srgbClr val="000000"/>
              </a:solidFill>
            </a:endParaRPr>
          </a:p>
          <a:p>
            <a:pPr lvl="2"/>
            <a:endParaRPr lang="en-US" dirty="0"/>
          </a:p>
        </p:txBody>
      </p:sp>
      <p:sp>
        <p:nvSpPr>
          <p:cNvPr id="4" name="Rectangle 2"/>
          <p:cNvSpPr txBox="1">
            <a:spLocks noGrp="1" noChangeArrowheads="1"/>
          </p:cNvSpPr>
          <p:nvPr>
            <p:ph type="title"/>
          </p:nvPr>
        </p:nvSpPr>
        <p:spPr bwMode="auto">
          <a:xfrm>
            <a:off x="142503" y="118755"/>
            <a:ext cx="8810427" cy="926275"/>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a:solidFill>
                  <a:srgbClr val="000000"/>
                </a:solidFill>
              </a:rPr>
              <a:t>Students At Special Education Centers</a:t>
            </a:r>
          </a:p>
        </p:txBody>
      </p:sp>
    </p:spTree>
    <p:extLst>
      <p:ext uri="{BB962C8B-B14F-4D97-AF65-F5344CB8AC3E}">
        <p14:creationId xmlns:p14="http://schemas.microsoft.com/office/powerpoint/2010/main" val="20740609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Grp="1" noChangeAspect="1" noChangeArrowheads="1"/>
          </p:cNvPicPr>
          <p:nvPr>
            <p:ph idx="1"/>
          </p:nvPr>
        </p:nvPicPr>
        <p:blipFill>
          <a:blip r:embed="rId3" cstate="print"/>
          <a:srcRect/>
          <a:stretch>
            <a:fillRect/>
          </a:stretch>
        </p:blipFill>
        <p:spPr>
          <a:xfrm>
            <a:off x="313898" y="274638"/>
            <a:ext cx="8461611" cy="5129875"/>
          </a:xfrm>
          <a:noFill/>
        </p:spPr>
      </p:pic>
      <p:sp>
        <p:nvSpPr>
          <p:cNvPr id="9" name="Rounded Rectangle 8"/>
          <p:cNvSpPr/>
          <p:nvPr/>
        </p:nvSpPr>
        <p:spPr>
          <a:xfrm>
            <a:off x="163774" y="138158"/>
            <a:ext cx="8816453" cy="5484720"/>
          </a:xfrm>
          <a:prstGeom prst="roundRect">
            <a:avLst>
              <a:gd name="adj" fmla="val 5380"/>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2830" y="122830"/>
            <a:ext cx="8857397" cy="6139812"/>
          </a:xfrm>
          <a:prstGeom prst="roundRect">
            <a:avLst>
              <a:gd name="adj" fmla="val 5380"/>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22830" y="122830"/>
            <a:ext cx="9021170" cy="6735170"/>
          </a:xfrm>
          <a:prstGeom prst="rect">
            <a:avLst/>
          </a:prstGeom>
        </p:spPr>
        <p:txBody>
          <a:bodyPr vert="horz" lIns="91440" tIns="45720" rIns="91440" bIns="45720" rtlCol="0">
            <a:normAutofit fontScale="85000" lnSpcReduction="10000"/>
          </a:bodyPr>
          <a:lstStyle/>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3300" b="0" i="0" u="none" strike="noStrike" kern="1200" cap="none" spc="0" normalizeH="0" baseline="0" noProof="0" dirty="0" smtClean="0">
                <a:ln>
                  <a:noFill/>
                </a:ln>
                <a:solidFill>
                  <a:srgbClr val="000000"/>
                </a:solidFill>
                <a:effectLst/>
                <a:uLnTx/>
                <a:uFillTx/>
                <a:latin typeface="+mn-lt"/>
                <a:ea typeface="+mn-ea"/>
                <a:cs typeface="+mn-cs"/>
              </a:rPr>
              <a:t>Supper Meal Count Form Instructions</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700" b="0" i="0" u="none" strike="noStrike" kern="1200" cap="none" spc="0" normalizeH="0" baseline="0" noProof="0" dirty="0" smtClean="0">
              <a:ln>
                <a:noFill/>
              </a:ln>
              <a:solidFill>
                <a:srgbClr val="000000"/>
              </a:solidFill>
              <a:effectLst/>
              <a:uLnTx/>
              <a:uFillTx/>
              <a:latin typeface="+mn-lt"/>
              <a:ea typeface="+mn-ea"/>
              <a:cs typeface="+mn-cs"/>
            </a:endParaRP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Number in Attendance Today: Program Coordinator or designee must enter the number of children in attendance</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Program Name: Food Service Manager (FSM) or designee must fill in the program name (BYB, YS, etc)</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Loc Code: Food Service Manager or designee must fill in the site location code</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Date: Food Service Manager or designee must fill in the date of meal service</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Preparation School Site Name: Food Service Manager or designee must fill in the name of the school site</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Loc Code: Food Service Manager or designee must fill in the site location code</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700" b="0" i="0" u="none" strike="noStrike" kern="1200" cap="none" spc="0" normalizeH="0" baseline="0" noProof="0" dirty="0" smtClean="0">
              <a:ln>
                <a:noFill/>
              </a:ln>
              <a:solidFill>
                <a:srgbClr val="000000"/>
              </a:solidFill>
              <a:effectLst/>
              <a:uLnTx/>
              <a:uFillTx/>
              <a:latin typeface="+mn-lt"/>
              <a:ea typeface="+mn-ea"/>
              <a:cs typeface="+mn-cs"/>
            </a:endParaRP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Column 1 – FSM will enter menu items </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Column 2 – FSM will enter the portion sizes</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Column 3 - FSM or designee fills in the amount of meals prepared</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Column 4 - Program Coordinator or designee must enter the amount received from the cafeteria</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Column 5 – Program Coordinator or designee must record the temperatures for all perishables items, e.g. juice, milk, cheese, Program Coordinator or designee records their initials and indicates the time the temperature is taken.  (Clean/sanitized thermometers are provided by the FSM)  </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Column 6 - Program Coordinator or designee must fill in the time service begins prior to meal service</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Column 7 - Program Coordinator or designee enters the number of adult meals served</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Column 8 - Program Coordinator or designee must enter the count of the number of children served a meal.  Information is taken from the Reimbursable Meal Worksheet.</a:t>
            </a:r>
          </a:p>
          <a:p>
            <a:pPr marL="319088" marR="0" lvl="1" indent="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00"/>
                </a:solidFill>
                <a:effectLst/>
                <a:uLnTx/>
                <a:uFillTx/>
                <a:latin typeface="+mn-lt"/>
                <a:ea typeface="+mn-ea"/>
                <a:cs typeface="+mn-cs"/>
              </a:rPr>
              <a:t>Column 9 - </a:t>
            </a:r>
            <a:r>
              <a:rPr kumimoji="0" lang="en-US" sz="1800" b="0" i="0" u="none" strike="noStrike" kern="1200" cap="none" spc="0" normalizeH="0" baseline="0" noProof="0" dirty="0" smtClean="0">
                <a:ln>
                  <a:noFill/>
                </a:ln>
                <a:solidFill>
                  <a:srgbClr val="000000"/>
                </a:solidFill>
                <a:effectLst/>
                <a:uLnTx/>
                <a:uFillTx/>
                <a:latin typeface="+mn-lt"/>
                <a:ea typeface="+mn-ea"/>
                <a:cs typeface="+mn-cs"/>
              </a:rPr>
              <a:t>Program Coordinator or designee must list the amount of un-served leftovers for each food item</a:t>
            </a:r>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41024" y="122830"/>
            <a:ext cx="8816453" cy="5753373"/>
          </a:xfrm>
          <a:prstGeom prst="roundRect">
            <a:avLst>
              <a:gd name="adj" fmla="val 5380"/>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41026" y="423086"/>
            <a:ext cx="8827827" cy="5349921"/>
          </a:xfrm>
          <a:prstGeom prst="rect">
            <a:avLst/>
          </a:prstGeom>
        </p:spPr>
        <p:txBody>
          <a:bodyPr vert="horz" lIns="91440" tIns="45720" rIns="91440" bIns="45720" rtlCol="0">
            <a:normAutofit fontScale="92500" lnSpcReduction="20000"/>
          </a:bodyPr>
          <a:lstStyle/>
          <a:p>
            <a:pPr marL="341313" marR="0" lvl="0" algn="l" defTabSz="457200" rtl="0" eaLnBrk="1" fontAlgn="auto" latinLnBrk="0" hangingPunct="1">
              <a:lnSpc>
                <a:spcPct val="100000"/>
              </a:lnSpc>
              <a:spcBef>
                <a:spcPct val="20000"/>
              </a:spcBef>
              <a:spcAft>
                <a:spcPts val="0"/>
              </a:spcAft>
              <a:buClrTx/>
              <a:buSzTx/>
              <a:buFont typeface="Wingdings 2" pitchFamily="18" charset="2"/>
              <a:buNone/>
              <a:tabLst/>
              <a:defRPr/>
            </a:pPr>
            <a:r>
              <a:rPr kumimoji="0" lang="en-US" sz="3000" b="0" i="0" u="none" strike="noStrike" kern="1200" cap="none" spc="0" normalizeH="0" baseline="0" noProof="0" dirty="0" smtClean="0">
                <a:ln>
                  <a:noFill/>
                </a:ln>
                <a:solidFill>
                  <a:srgbClr val="000000"/>
                </a:solidFill>
                <a:effectLst/>
                <a:uLnTx/>
                <a:uFillTx/>
                <a:latin typeface="+mn-lt"/>
                <a:ea typeface="+mn-ea"/>
                <a:cs typeface="+mn-cs"/>
              </a:rPr>
              <a:t>Supper Meal Count Form Instructions, cont’d</a:t>
            </a:r>
          </a:p>
          <a:p>
            <a:pPr marL="341313" marR="0" lvl="0" algn="l" defTabSz="457200" rtl="0" eaLnBrk="1" fontAlgn="auto" latinLnBrk="0" hangingPunct="1">
              <a:lnSpc>
                <a:spcPct val="100000"/>
              </a:lnSpc>
              <a:spcBef>
                <a:spcPct val="20000"/>
              </a:spcBef>
              <a:spcAft>
                <a:spcPts val="0"/>
              </a:spcAft>
              <a:buClrTx/>
              <a:buSzTx/>
              <a:tabLst/>
              <a:defRPr/>
            </a:pPr>
            <a:endParaRPr kumimoji="0" lang="en-US" sz="600" b="0" i="0" u="none" strike="noStrike" kern="1200" cap="none" spc="0" normalizeH="0" baseline="0" noProof="0" dirty="0" smtClean="0">
              <a:ln>
                <a:noFill/>
              </a:ln>
              <a:solidFill>
                <a:srgbClr val="000000"/>
              </a:solidFill>
              <a:effectLst/>
              <a:uLnTx/>
              <a:uFillTx/>
              <a:latin typeface="+mn-lt"/>
              <a:ea typeface="+mn-ea"/>
              <a:cs typeface="+mn-cs"/>
            </a:endParaRPr>
          </a:p>
          <a:p>
            <a:pPr marL="341313" marR="0" lvl="0" algn="l" defTabSz="457200" rtl="0" eaLnBrk="1" fontAlgn="auto" latinLnBrk="0" hangingPunct="1">
              <a:lnSpc>
                <a:spcPct val="100000"/>
              </a:lnSpc>
              <a:spcBef>
                <a:spcPct val="20000"/>
              </a:spcBef>
              <a:spcAft>
                <a:spcPts val="0"/>
              </a:spcAft>
              <a:buClrTx/>
              <a:buSzTx/>
              <a:tabLst/>
              <a:defRPr/>
            </a:pPr>
            <a:r>
              <a:rPr kumimoji="0" lang="en-US" sz="1700" b="0" i="0" u="none" strike="noStrike" kern="1200" cap="none" spc="0" normalizeH="0" baseline="0" noProof="0" dirty="0" smtClean="0">
                <a:ln>
                  <a:noFill/>
                </a:ln>
                <a:solidFill>
                  <a:srgbClr val="000000"/>
                </a:solidFill>
                <a:effectLst/>
                <a:uLnTx/>
                <a:uFillTx/>
                <a:latin typeface="+mn-lt"/>
                <a:ea typeface="+mn-ea"/>
                <a:cs typeface="+mn-cs"/>
              </a:rPr>
              <a:t>Column 10 – Program Coordinator or designee must enter the number of children served a meal.  Information is taken from column #8</a:t>
            </a:r>
          </a:p>
          <a:p>
            <a:pPr marL="341313" marR="0" lvl="0" algn="l" defTabSz="457200" rtl="0" eaLnBrk="1" fontAlgn="auto" latinLnBrk="0" hangingPunct="1">
              <a:lnSpc>
                <a:spcPct val="100000"/>
              </a:lnSpc>
              <a:spcBef>
                <a:spcPct val="20000"/>
              </a:spcBef>
              <a:spcAft>
                <a:spcPts val="0"/>
              </a:spcAft>
              <a:buClrTx/>
              <a:buSzTx/>
              <a:tabLst/>
              <a:defRPr/>
            </a:pPr>
            <a:r>
              <a:rPr kumimoji="0" lang="en-US" sz="1700" b="0" i="0" u="none" strike="noStrike" kern="1200" cap="none" spc="0" normalizeH="0" baseline="0" noProof="0" dirty="0" smtClean="0">
                <a:ln>
                  <a:noFill/>
                </a:ln>
                <a:solidFill>
                  <a:srgbClr val="000000"/>
                </a:solidFill>
                <a:effectLst/>
                <a:uLnTx/>
                <a:uFillTx/>
                <a:latin typeface="+mn-lt"/>
                <a:ea typeface="+mn-ea"/>
                <a:cs typeface="+mn-cs"/>
              </a:rPr>
              <a:t>Column 11 - Program Coordinator or designee must enter of the number of children served a meal.  Information is taken from column #8.</a:t>
            </a:r>
          </a:p>
          <a:p>
            <a:pPr marL="341313" marR="0" lvl="0" algn="l" defTabSz="457200" rtl="0" eaLnBrk="1" fontAlgn="auto" latinLnBrk="0" hangingPunct="1">
              <a:lnSpc>
                <a:spcPct val="100000"/>
              </a:lnSpc>
              <a:spcBef>
                <a:spcPct val="20000"/>
              </a:spcBef>
              <a:spcAft>
                <a:spcPts val="0"/>
              </a:spcAft>
              <a:buClrTx/>
              <a:buSzTx/>
              <a:tabLst/>
              <a:defRPr/>
            </a:pPr>
            <a:r>
              <a:rPr kumimoji="0" lang="en-US" sz="1700" b="0" i="0" u="none" strike="noStrike" kern="1200" cap="none" spc="0" normalizeH="0" baseline="0" noProof="0" dirty="0" smtClean="0">
                <a:ln>
                  <a:noFill/>
                </a:ln>
                <a:solidFill>
                  <a:srgbClr val="000000"/>
                </a:solidFill>
                <a:effectLst/>
                <a:uLnTx/>
                <a:uFillTx/>
                <a:latin typeface="+mn-lt"/>
                <a:ea typeface="+mn-ea"/>
                <a:cs typeface="+mn-cs"/>
              </a:rPr>
              <a:t>Column 12 - Program Coordinator or designee must enter the total cash collected for adult meals paid in column # 7. Adults are required to pay the a la carte prices for all menu items.  </a:t>
            </a:r>
          </a:p>
          <a:p>
            <a:pPr marL="341313" marR="0" lvl="0" algn="l" defTabSz="457200" rtl="0" eaLnBrk="1" fontAlgn="auto" latinLnBrk="0" hangingPunct="1">
              <a:lnSpc>
                <a:spcPct val="100000"/>
              </a:lnSpc>
              <a:spcBef>
                <a:spcPct val="20000"/>
              </a:spcBef>
              <a:spcAft>
                <a:spcPts val="0"/>
              </a:spcAft>
              <a:buClrTx/>
              <a:buSzTx/>
              <a:buFont typeface="Arial"/>
              <a:buChar char="•"/>
              <a:tabLst/>
              <a:defRPr/>
            </a:pPr>
            <a:endParaRPr kumimoji="0" lang="en-US" sz="600" b="0" i="0" u="none" strike="noStrike" kern="1200" cap="none" spc="0" normalizeH="0" baseline="0" noProof="0" dirty="0" smtClean="0">
              <a:ln>
                <a:noFill/>
              </a:ln>
              <a:solidFill>
                <a:srgbClr val="000000"/>
              </a:solidFill>
              <a:effectLst/>
              <a:uLnTx/>
              <a:uFillTx/>
              <a:latin typeface="+mn-lt"/>
              <a:ea typeface="+mn-ea"/>
              <a:cs typeface="+mn-cs"/>
            </a:endParaRPr>
          </a:p>
          <a:p>
            <a:pPr marL="341313" marR="0" lvl="0" algn="l" defTabSz="457200" rtl="0" eaLnBrk="1" fontAlgn="auto" latinLnBrk="0" hangingPunct="1">
              <a:lnSpc>
                <a:spcPct val="100000"/>
              </a:lnSpc>
              <a:spcBef>
                <a:spcPct val="20000"/>
              </a:spcBef>
              <a:spcAft>
                <a:spcPts val="0"/>
              </a:spcAft>
              <a:buClrTx/>
              <a:buSzTx/>
              <a:tabLst/>
              <a:defRPr/>
            </a:pPr>
            <a:r>
              <a:rPr kumimoji="0" lang="en-US" sz="1700" b="0" i="0" u="none" strike="noStrike" kern="1200" cap="none" spc="0" normalizeH="0" baseline="0" noProof="0" dirty="0" smtClean="0">
                <a:ln>
                  <a:noFill/>
                </a:ln>
                <a:solidFill>
                  <a:srgbClr val="000000"/>
                </a:solidFill>
                <a:effectLst/>
                <a:uLnTx/>
                <a:uFillTx/>
                <a:latin typeface="+mn-lt"/>
                <a:ea typeface="+mn-ea"/>
                <a:cs typeface="+mn-cs"/>
              </a:rPr>
              <a:t>Signature: Program Coordinator or designee must sign in the designated signature area and return the completed Supper Count Form to the cafeteria the following day along with any leftover food items. </a:t>
            </a:r>
          </a:p>
          <a:p>
            <a:pPr marL="341313" marR="0" lvl="0" algn="l" defTabSz="457200" rtl="0" eaLnBrk="1" fontAlgn="auto" latinLnBrk="0" hangingPunct="1">
              <a:lnSpc>
                <a:spcPct val="100000"/>
              </a:lnSpc>
              <a:spcBef>
                <a:spcPct val="20000"/>
              </a:spcBef>
              <a:spcAft>
                <a:spcPts val="0"/>
              </a:spcAft>
              <a:buClrTx/>
              <a:buSzTx/>
              <a:tabLst/>
              <a:defRPr/>
            </a:pPr>
            <a:r>
              <a:rPr kumimoji="0" lang="en-US" sz="1700" b="0" i="0" u="none" strike="noStrike" kern="1200" cap="none" spc="0" normalizeH="0" baseline="0" noProof="0" dirty="0" smtClean="0">
                <a:ln>
                  <a:noFill/>
                </a:ln>
                <a:solidFill>
                  <a:srgbClr val="000000"/>
                </a:solidFill>
                <a:effectLst/>
                <a:uLnTx/>
                <a:uFillTx/>
                <a:latin typeface="+mn-lt"/>
                <a:ea typeface="+mn-ea"/>
                <a:cs typeface="+mn-cs"/>
              </a:rPr>
              <a:t>Signature: Food Services Manager will verify the accuracy of the information completed by the Program Coordinator or designee and must sign in the designated signature area </a:t>
            </a:r>
          </a:p>
          <a:p>
            <a:pPr marL="341313" marR="0" lvl="0" algn="l" defTabSz="457200" rtl="0" eaLnBrk="1" fontAlgn="auto" latinLnBrk="0" hangingPunct="1">
              <a:lnSpc>
                <a:spcPct val="100000"/>
              </a:lnSpc>
              <a:spcBef>
                <a:spcPct val="20000"/>
              </a:spcBef>
              <a:spcAft>
                <a:spcPts val="0"/>
              </a:spcAft>
              <a:buClrTx/>
              <a:buSzTx/>
              <a:buFont typeface="Arial"/>
              <a:buChar char="•"/>
              <a:tabLst/>
              <a:defRPr/>
            </a:pPr>
            <a:endParaRPr kumimoji="0" lang="en-US" sz="600" b="0" i="0" u="none" strike="noStrike" kern="1200" cap="none" spc="0" normalizeH="0" baseline="0" noProof="0" dirty="0" smtClean="0">
              <a:ln>
                <a:noFill/>
              </a:ln>
              <a:solidFill>
                <a:srgbClr val="000000"/>
              </a:solidFill>
              <a:effectLst/>
              <a:uLnTx/>
              <a:uFillTx/>
              <a:latin typeface="+mn-lt"/>
              <a:ea typeface="+mn-ea"/>
              <a:cs typeface="+mn-cs"/>
            </a:endParaRPr>
          </a:p>
          <a:p>
            <a:pPr marL="341313" marR="0" lvl="0" algn="l" defTabSz="457200" rtl="0" eaLnBrk="1" fontAlgn="auto" latinLnBrk="0" hangingPunct="1">
              <a:lnSpc>
                <a:spcPct val="100000"/>
              </a:lnSpc>
              <a:spcBef>
                <a:spcPct val="20000"/>
              </a:spcBef>
              <a:spcAft>
                <a:spcPts val="0"/>
              </a:spcAft>
              <a:buClrTx/>
              <a:buSzTx/>
              <a:tabLst/>
              <a:defRPr/>
            </a:pPr>
            <a:r>
              <a:rPr kumimoji="0" lang="en-US" sz="1700" b="0" i="0" u="none" strike="noStrike" kern="1200" cap="none" spc="0" normalizeH="0" baseline="0" noProof="0" dirty="0" smtClean="0">
                <a:ln>
                  <a:noFill/>
                </a:ln>
                <a:solidFill>
                  <a:srgbClr val="000000"/>
                </a:solidFill>
                <a:effectLst/>
                <a:uLnTx/>
                <a:uFillTx/>
                <a:latin typeface="+mn-lt"/>
                <a:ea typeface="+mn-ea"/>
                <a:cs typeface="+mn-cs"/>
              </a:rPr>
              <a:t>Comments Section:  Program Coordinator or designee will document any dropped, damaged and or incomplete meals.  Additional comments may be communicated to the Food Services Manager in this section.</a:t>
            </a:r>
          </a:p>
          <a:p>
            <a:pPr marL="341313" marR="0" lvl="0" algn="l" defTabSz="457200" rtl="0" eaLnBrk="1" fontAlgn="auto" latinLnBrk="0" hangingPunct="1">
              <a:lnSpc>
                <a:spcPct val="100000"/>
              </a:lnSpc>
              <a:spcBef>
                <a:spcPct val="20000"/>
              </a:spcBef>
              <a:spcAft>
                <a:spcPts val="0"/>
              </a:spcAft>
              <a:buClrTx/>
              <a:buSzTx/>
              <a:tabLst/>
              <a:defRPr/>
            </a:pPr>
            <a:endParaRPr kumimoji="0" lang="en-US" sz="600" b="0" i="0" u="none" strike="noStrike" kern="1200" cap="none" spc="0" normalizeH="0" baseline="0" noProof="0" dirty="0" smtClean="0">
              <a:ln>
                <a:noFill/>
              </a:ln>
              <a:solidFill>
                <a:srgbClr val="000000"/>
              </a:solidFill>
              <a:effectLst/>
              <a:uLnTx/>
              <a:uFillTx/>
              <a:latin typeface="+mn-lt"/>
              <a:ea typeface="+mn-ea"/>
              <a:cs typeface="+mn-cs"/>
            </a:endParaRPr>
          </a:p>
          <a:p>
            <a:pPr marL="341313" marR="0" lvl="0" algn="l" defTabSz="457200" rtl="0" eaLnBrk="1" fontAlgn="auto" latinLnBrk="0" hangingPunct="1">
              <a:lnSpc>
                <a:spcPct val="100000"/>
              </a:lnSpc>
              <a:spcBef>
                <a:spcPct val="20000"/>
              </a:spcBef>
              <a:spcAft>
                <a:spcPts val="0"/>
              </a:spcAft>
              <a:buClrTx/>
              <a:buSzTx/>
              <a:tabLst/>
              <a:defRPr/>
            </a:pPr>
            <a:r>
              <a:rPr kumimoji="0" lang="en-US" sz="1700" b="0" i="0" u="none" strike="noStrike" kern="1200" cap="none" spc="0" normalizeH="0" baseline="0" noProof="0" dirty="0" smtClean="0">
                <a:ln>
                  <a:noFill/>
                </a:ln>
                <a:solidFill>
                  <a:srgbClr val="000000"/>
                </a:solidFill>
                <a:effectLst/>
                <a:uLnTx/>
                <a:uFillTx/>
                <a:latin typeface="+mn-lt"/>
                <a:ea typeface="+mn-ea"/>
                <a:cs typeface="+mn-cs"/>
              </a:rPr>
              <a:t>*  Meal Count Adjustments: Program Coordinator or designee must indicate if the meal counts need to be adjusted for the next day’s meal service.</a:t>
            </a:r>
          </a:p>
          <a:p>
            <a:pPr marL="627063" marR="0" lvl="0" indent="-285750" algn="l" defTabSz="457200" rtl="0" eaLnBrk="1" fontAlgn="auto" latinLnBrk="0" hangingPunct="1">
              <a:lnSpc>
                <a:spcPct val="100000"/>
              </a:lnSpc>
              <a:spcBef>
                <a:spcPct val="20000"/>
              </a:spcBef>
              <a:spcAft>
                <a:spcPts val="0"/>
              </a:spcAft>
              <a:buClrTx/>
              <a:buSzTx/>
              <a:buFont typeface="Arial" charset="0"/>
              <a:buChar char="•"/>
              <a:tabLst/>
              <a:defRPr/>
            </a:pPr>
            <a:endParaRPr kumimoji="0" lang="en-US" sz="600" b="0" i="0" u="none" strike="noStrike" kern="1200" cap="none" spc="0" normalizeH="0" baseline="0" noProof="0" dirty="0" smtClean="0">
              <a:ln>
                <a:noFill/>
              </a:ln>
              <a:solidFill>
                <a:srgbClr val="000000"/>
              </a:solidFill>
              <a:effectLst/>
              <a:uLnTx/>
              <a:uFillTx/>
              <a:latin typeface="+mn-lt"/>
              <a:ea typeface="+mn-ea"/>
              <a:cs typeface="+mn-cs"/>
            </a:endParaRPr>
          </a:p>
          <a:p>
            <a:pPr marL="341313" marR="0" lvl="0" algn="l" defTabSz="457200" rtl="0" eaLnBrk="1" fontAlgn="auto" latinLnBrk="0" hangingPunct="1">
              <a:lnSpc>
                <a:spcPct val="100000"/>
              </a:lnSpc>
              <a:spcBef>
                <a:spcPct val="20000"/>
              </a:spcBef>
              <a:spcAft>
                <a:spcPts val="0"/>
              </a:spcAft>
              <a:buClrTx/>
              <a:buSzTx/>
              <a:tabLst/>
              <a:defRPr/>
            </a:pPr>
            <a:r>
              <a:rPr kumimoji="0" lang="en-US" sz="1700" b="0" i="0" u="none" strike="noStrike" kern="1200" cap="none" spc="0" normalizeH="0" baseline="0" noProof="0" dirty="0" smtClean="0">
                <a:ln>
                  <a:noFill/>
                </a:ln>
                <a:solidFill>
                  <a:srgbClr val="000000"/>
                </a:solidFill>
                <a:effectLst/>
                <a:uLnTx/>
                <a:uFillTx/>
                <a:latin typeface="+mn-lt"/>
                <a:ea typeface="+mn-ea"/>
                <a:cs typeface="+mn-cs"/>
              </a:rPr>
              <a:t>**Lactose Free Milk Count Adjustments: Program Coordinator or designee must indicate if the lactose free milk counts need to be adjusted for the next day’s meal service. Food Service Managers must have a minimum of two (2) cartons of lactose free milk available each days service.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a:p>
            <a:pPr marR="0" lvl="0" algn="l" defTabSz="4572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60518"/>
            <a:ext cx="8229600" cy="5013434"/>
          </a:xfrm>
        </p:spPr>
        <p:txBody>
          <a:bodyPr>
            <a:noAutofit/>
          </a:bodyPr>
          <a:lstStyle/>
          <a:p>
            <a:pPr marL="342900" lvl="2" indent="-342900">
              <a:lnSpc>
                <a:spcPct val="80000"/>
              </a:lnSpc>
              <a:spcBef>
                <a:spcPts val="575"/>
              </a:spcBef>
              <a:buFont typeface="Arial" pitchFamily="34" charset="0"/>
              <a:buChar char="•"/>
              <a:defRPr/>
            </a:pPr>
            <a:r>
              <a:rPr lang="en-US" sz="2200" dirty="0" smtClean="0">
                <a:solidFill>
                  <a:srgbClr val="000000"/>
                </a:solidFill>
              </a:rPr>
              <a:t>Attend training</a:t>
            </a:r>
          </a:p>
          <a:p>
            <a:pPr marL="273050" lvl="2" indent="-273050">
              <a:lnSpc>
                <a:spcPct val="80000"/>
              </a:lnSpc>
              <a:spcBef>
                <a:spcPts val="575"/>
              </a:spcBef>
              <a:buClr>
                <a:schemeClr val="accent1"/>
              </a:buClr>
              <a:buNone/>
              <a:defRPr/>
            </a:pPr>
            <a:endParaRPr lang="en-US" sz="400" dirty="0" smtClean="0">
              <a:solidFill>
                <a:srgbClr val="000000"/>
              </a:solidFill>
            </a:endParaRPr>
          </a:p>
          <a:p>
            <a:pPr marL="342900" lvl="2" indent="-342900">
              <a:lnSpc>
                <a:spcPct val="80000"/>
              </a:lnSpc>
              <a:spcBef>
                <a:spcPts val="575"/>
              </a:spcBef>
              <a:buFont typeface="Arial" pitchFamily="34" charset="0"/>
              <a:buChar char="•"/>
              <a:defRPr/>
            </a:pPr>
            <a:r>
              <a:rPr lang="en-US" sz="2200" dirty="0" smtClean="0">
                <a:solidFill>
                  <a:srgbClr val="000000"/>
                </a:solidFill>
              </a:rPr>
              <a:t>Read </a:t>
            </a:r>
            <a:r>
              <a:rPr lang="en-US" sz="2200" dirty="0">
                <a:solidFill>
                  <a:srgbClr val="000000"/>
                </a:solidFill>
              </a:rPr>
              <a:t>&amp; Sign “Supper Service </a:t>
            </a:r>
            <a:r>
              <a:rPr lang="en-US" sz="2200" dirty="0" smtClean="0">
                <a:solidFill>
                  <a:srgbClr val="000000"/>
                </a:solidFill>
              </a:rPr>
              <a:t>Agreement”</a:t>
            </a:r>
          </a:p>
          <a:p>
            <a:pPr marL="273050" lvl="2" indent="-273050">
              <a:lnSpc>
                <a:spcPct val="80000"/>
              </a:lnSpc>
              <a:spcBef>
                <a:spcPts val="575"/>
              </a:spcBef>
              <a:buClr>
                <a:schemeClr val="accent1"/>
              </a:buClr>
              <a:buNone/>
              <a:defRPr/>
            </a:pPr>
            <a:endParaRPr lang="en-US" sz="400" dirty="0" smtClean="0">
              <a:solidFill>
                <a:srgbClr val="000000"/>
              </a:solidFill>
            </a:endParaRPr>
          </a:p>
          <a:p>
            <a:pPr marL="342900" lvl="2" indent="-342900">
              <a:lnSpc>
                <a:spcPct val="80000"/>
              </a:lnSpc>
              <a:spcBef>
                <a:spcPts val="575"/>
              </a:spcBef>
              <a:buFont typeface="Arial" pitchFamily="34" charset="0"/>
              <a:buChar char="•"/>
              <a:defRPr/>
            </a:pPr>
            <a:r>
              <a:rPr lang="en-US" sz="2200" dirty="0" smtClean="0">
                <a:solidFill>
                  <a:srgbClr val="000000"/>
                </a:solidFill>
              </a:rPr>
              <a:t>Post “And Justice For All” sign (provided by FS Manager)</a:t>
            </a:r>
          </a:p>
          <a:p>
            <a:pPr marL="803275" lvl="3" indent="-346075">
              <a:spcBef>
                <a:spcPct val="0"/>
              </a:spcBef>
              <a:buSzPct val="75000"/>
              <a:buFont typeface="Arial" pitchFamily="34" charset="0"/>
              <a:buChar char="•"/>
              <a:defRPr/>
            </a:pPr>
            <a:r>
              <a:rPr lang="en-US" sz="2200" dirty="0" smtClean="0">
                <a:solidFill>
                  <a:srgbClr val="000000"/>
                </a:solidFill>
              </a:rPr>
              <a:t>Visible </a:t>
            </a:r>
            <a:r>
              <a:rPr lang="en-US" sz="2200" dirty="0">
                <a:solidFill>
                  <a:srgbClr val="000000"/>
                </a:solidFill>
              </a:rPr>
              <a:t>to participants during supper </a:t>
            </a:r>
            <a:r>
              <a:rPr lang="en-US" sz="2200" dirty="0" smtClean="0">
                <a:solidFill>
                  <a:srgbClr val="000000"/>
                </a:solidFill>
              </a:rPr>
              <a:t>service</a:t>
            </a:r>
          </a:p>
          <a:p>
            <a:pPr marL="914400" lvl="3" indent="-457200">
              <a:spcBef>
                <a:spcPct val="0"/>
              </a:spcBef>
              <a:buSzPct val="75000"/>
              <a:buFont typeface="Wingdings" pitchFamily="2" charset="2"/>
              <a:buChar char="§"/>
              <a:defRPr/>
            </a:pPr>
            <a:endParaRPr lang="en-US" sz="600" dirty="0" smtClean="0">
              <a:solidFill>
                <a:srgbClr val="000000"/>
              </a:solidFill>
            </a:endParaRPr>
          </a:p>
          <a:p>
            <a:pPr marL="457200" lvl="3" indent="0">
              <a:spcBef>
                <a:spcPct val="0"/>
              </a:spcBef>
              <a:buNone/>
              <a:defRPr/>
            </a:pPr>
            <a:endParaRPr lang="en-US" sz="400" dirty="0" smtClean="0">
              <a:solidFill>
                <a:srgbClr val="000000"/>
              </a:solidFill>
            </a:endParaRPr>
          </a:p>
          <a:p>
            <a:pPr marL="342900" lvl="3" indent="-342900">
              <a:spcBef>
                <a:spcPct val="0"/>
              </a:spcBef>
              <a:buFont typeface="Arial" pitchFamily="34" charset="0"/>
              <a:buChar char="•"/>
              <a:defRPr/>
            </a:pPr>
            <a:r>
              <a:rPr lang="en-US" sz="2200" dirty="0" smtClean="0">
                <a:solidFill>
                  <a:srgbClr val="000000"/>
                </a:solidFill>
              </a:rPr>
              <a:t>Follow </a:t>
            </a:r>
            <a:r>
              <a:rPr lang="en-US" sz="2200" dirty="0">
                <a:solidFill>
                  <a:srgbClr val="000000"/>
                </a:solidFill>
              </a:rPr>
              <a:t>all point of service procedures at the designated serving </a:t>
            </a:r>
            <a:r>
              <a:rPr lang="en-US" sz="2200" dirty="0" smtClean="0">
                <a:solidFill>
                  <a:srgbClr val="000000"/>
                </a:solidFill>
              </a:rPr>
              <a:t>time</a:t>
            </a:r>
          </a:p>
          <a:p>
            <a:pPr marL="0" lvl="3" indent="0">
              <a:spcBef>
                <a:spcPct val="0"/>
              </a:spcBef>
              <a:buNone/>
              <a:defRPr/>
            </a:pPr>
            <a:endParaRPr lang="en-US" sz="400" dirty="0" smtClean="0">
              <a:solidFill>
                <a:srgbClr val="000000"/>
              </a:solidFill>
            </a:endParaRPr>
          </a:p>
          <a:p>
            <a:pPr marL="342900" lvl="3" indent="-342900">
              <a:spcBef>
                <a:spcPct val="0"/>
              </a:spcBef>
              <a:buFont typeface="Arial" pitchFamily="34" charset="0"/>
              <a:buChar char="•"/>
              <a:defRPr/>
            </a:pPr>
            <a:r>
              <a:rPr lang="en-US" sz="2200" dirty="0" smtClean="0">
                <a:solidFill>
                  <a:srgbClr val="000000"/>
                </a:solidFill>
              </a:rPr>
              <a:t>Return </a:t>
            </a:r>
            <a:r>
              <a:rPr lang="en-US" sz="2200" dirty="0">
                <a:solidFill>
                  <a:srgbClr val="000000"/>
                </a:solidFill>
              </a:rPr>
              <a:t>all forms completed and on </a:t>
            </a:r>
            <a:r>
              <a:rPr lang="en-US" sz="2200" dirty="0" smtClean="0">
                <a:solidFill>
                  <a:srgbClr val="000000"/>
                </a:solidFill>
              </a:rPr>
              <a:t>time</a:t>
            </a:r>
          </a:p>
          <a:p>
            <a:pPr marL="803275" lvl="3" indent="-346075">
              <a:spcBef>
                <a:spcPct val="0"/>
              </a:spcBef>
              <a:buSzPct val="75000"/>
              <a:buFont typeface="Arial" pitchFamily="34" charset="0"/>
              <a:buChar char="•"/>
              <a:defRPr/>
            </a:pPr>
            <a:r>
              <a:rPr lang="en-US" sz="2200" dirty="0" smtClean="0">
                <a:solidFill>
                  <a:srgbClr val="000000"/>
                </a:solidFill>
              </a:rPr>
              <a:t>Supper Meal Count Forms</a:t>
            </a:r>
          </a:p>
          <a:p>
            <a:pPr marL="803275" lvl="3" indent="-346075">
              <a:spcBef>
                <a:spcPct val="0"/>
              </a:spcBef>
              <a:buSzPct val="75000"/>
              <a:buFont typeface="Arial" pitchFamily="34" charset="0"/>
              <a:buChar char="•"/>
              <a:defRPr/>
            </a:pPr>
            <a:r>
              <a:rPr lang="en-US" sz="2200" dirty="0" smtClean="0">
                <a:solidFill>
                  <a:srgbClr val="000000"/>
                </a:solidFill>
              </a:rPr>
              <a:t>Supper Community Feed Attendance Rosters</a:t>
            </a:r>
          </a:p>
          <a:p>
            <a:pPr marL="803275" lvl="3" indent="-346075">
              <a:spcBef>
                <a:spcPct val="0"/>
              </a:spcBef>
              <a:buSzPct val="75000"/>
              <a:buFont typeface="Arial" pitchFamily="34" charset="0"/>
              <a:buChar char="•"/>
              <a:defRPr/>
            </a:pPr>
            <a:r>
              <a:rPr lang="en-US" sz="2200" dirty="0" smtClean="0">
                <a:solidFill>
                  <a:srgbClr val="000000"/>
                </a:solidFill>
              </a:rPr>
              <a:t>At Risk After School Supper Program Reimbursable Meal Worksheet</a:t>
            </a:r>
          </a:p>
          <a:p>
            <a:pPr marL="803275" lvl="3" indent="-346075">
              <a:spcBef>
                <a:spcPct val="0"/>
              </a:spcBef>
              <a:buSzPct val="75000"/>
              <a:buFont typeface="Arial" pitchFamily="34" charset="0"/>
              <a:buChar char="•"/>
              <a:defRPr/>
            </a:pPr>
            <a:r>
              <a:rPr lang="en-US" sz="2200" dirty="0" smtClean="0">
                <a:solidFill>
                  <a:srgbClr val="000000"/>
                </a:solidFill>
              </a:rPr>
              <a:t>Attendance Rosters</a:t>
            </a:r>
          </a:p>
          <a:p>
            <a:pPr marL="803275" lvl="3" indent="-346075">
              <a:spcBef>
                <a:spcPct val="0"/>
              </a:spcBef>
              <a:buSzPct val="75000"/>
              <a:buFont typeface="Wingdings" pitchFamily="2" charset="2"/>
              <a:buChar char="§"/>
              <a:defRPr/>
            </a:pPr>
            <a:endParaRPr lang="en-US" sz="400" dirty="0" smtClean="0">
              <a:solidFill>
                <a:srgbClr val="000000"/>
              </a:solidFill>
            </a:endParaRPr>
          </a:p>
          <a:p>
            <a:pPr marL="803275" lvl="3" indent="-346075">
              <a:spcBef>
                <a:spcPct val="0"/>
              </a:spcBef>
              <a:buFont typeface="Arial" pitchFamily="34" charset="0"/>
              <a:buChar char="•"/>
              <a:defRPr/>
            </a:pPr>
            <a:endParaRPr lang="en-US" sz="600" dirty="0" smtClean="0">
              <a:solidFill>
                <a:srgbClr val="000000"/>
              </a:solidFill>
            </a:endParaRPr>
          </a:p>
          <a:p>
            <a:pPr marL="342900" lvl="3" indent="-342900">
              <a:spcBef>
                <a:spcPct val="0"/>
              </a:spcBef>
              <a:buFont typeface="Arial" pitchFamily="34" charset="0"/>
              <a:buChar char="•"/>
              <a:defRPr/>
            </a:pPr>
            <a:r>
              <a:rPr lang="en-US" sz="2200" dirty="0" smtClean="0">
                <a:solidFill>
                  <a:srgbClr val="000000"/>
                </a:solidFill>
              </a:rPr>
              <a:t>Facilitate </a:t>
            </a:r>
            <a:r>
              <a:rPr lang="en-US" sz="2200" dirty="0">
                <a:solidFill>
                  <a:srgbClr val="000000"/>
                </a:solidFill>
              </a:rPr>
              <a:t>communication with the Food Services Manager </a:t>
            </a:r>
          </a:p>
          <a:p>
            <a:pPr marL="1260475" lvl="2" indent="-346075">
              <a:lnSpc>
                <a:spcPct val="80000"/>
              </a:lnSpc>
              <a:defRPr/>
            </a:pPr>
            <a:endParaRPr lang="en-US" dirty="0">
              <a:solidFill>
                <a:srgbClr val="000000"/>
              </a:solidFill>
            </a:endParaRPr>
          </a:p>
        </p:txBody>
      </p:sp>
      <p:sp>
        <p:nvSpPr>
          <p:cNvPr id="6" name="Rectangle 2"/>
          <p:cNvSpPr txBox="1">
            <a:spLocks noGrp="1" noChangeArrowheads="1"/>
          </p:cNvSpPr>
          <p:nvPr>
            <p:ph type="title"/>
          </p:nvPr>
        </p:nvSpPr>
        <p:spPr bwMode="auto">
          <a:xfrm>
            <a:off x="142504" y="87225"/>
            <a:ext cx="8875372" cy="953300"/>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After School Supper Program Staff Role: </a:t>
            </a:r>
            <a:endParaRPr lang="en-US" sz="4000" b="1" dirty="0">
              <a:solidFill>
                <a:srgbClr val="000000"/>
              </a:solidFill>
              <a:ea typeface="+mj-ea"/>
              <a:cs typeface="+mj-cs"/>
            </a:endParaRPr>
          </a:p>
        </p:txBody>
      </p:sp>
    </p:spTree>
    <p:extLst>
      <p:ext uri="{BB962C8B-B14F-4D97-AF65-F5344CB8AC3E}">
        <p14:creationId xmlns:p14="http://schemas.microsoft.com/office/powerpoint/2010/main" val="143713711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62446"/>
            <a:ext cx="8229600" cy="4808483"/>
          </a:xfrm>
        </p:spPr>
        <p:txBody>
          <a:bodyPr>
            <a:noAutofit/>
          </a:bodyPr>
          <a:lstStyle/>
          <a:p>
            <a:pPr marL="457200" lvl="1" indent="-457200">
              <a:lnSpc>
                <a:spcPct val="80000"/>
              </a:lnSpc>
              <a:buFont typeface="Arial" pitchFamily="34" charset="0"/>
              <a:buChar char="•"/>
            </a:pPr>
            <a:r>
              <a:rPr lang="en-US" dirty="0" smtClean="0">
                <a:solidFill>
                  <a:srgbClr val="000000"/>
                </a:solidFill>
              </a:rPr>
              <a:t>Submit an </a:t>
            </a:r>
            <a:r>
              <a:rPr lang="en-US" dirty="0">
                <a:solidFill>
                  <a:srgbClr val="000000"/>
                </a:solidFill>
              </a:rPr>
              <a:t>estimated count to the Food Services Manager that reflects a reasonable expectation of the number of supper units </a:t>
            </a:r>
            <a:r>
              <a:rPr lang="en-US" dirty="0" smtClean="0">
                <a:solidFill>
                  <a:srgbClr val="000000"/>
                </a:solidFill>
              </a:rPr>
              <a:t>needed</a:t>
            </a:r>
            <a:endParaRPr lang="en-US" dirty="0">
              <a:solidFill>
                <a:srgbClr val="000000"/>
              </a:solidFill>
            </a:endParaRPr>
          </a:p>
          <a:p>
            <a:pPr lvl="1">
              <a:lnSpc>
                <a:spcPct val="80000"/>
              </a:lnSpc>
              <a:buFont typeface="Arial" pitchFamily="34" charset="0"/>
              <a:buChar char="•"/>
            </a:pPr>
            <a:endParaRPr lang="en-US" sz="600" dirty="0">
              <a:solidFill>
                <a:srgbClr val="000000"/>
              </a:solidFill>
            </a:endParaRPr>
          </a:p>
          <a:p>
            <a:pPr marL="457200" lvl="1" indent="-457200">
              <a:lnSpc>
                <a:spcPct val="80000"/>
              </a:lnSpc>
              <a:buFont typeface="Arial" pitchFamily="34" charset="0"/>
              <a:buChar char="•"/>
            </a:pPr>
            <a:r>
              <a:rPr lang="en-US" dirty="0">
                <a:solidFill>
                  <a:srgbClr val="000000"/>
                </a:solidFill>
              </a:rPr>
              <a:t>Counts should be adjusted (up and down) as warranted to ensure enough meals are available and there are no </a:t>
            </a:r>
            <a:r>
              <a:rPr lang="en-US" dirty="0" smtClean="0">
                <a:solidFill>
                  <a:srgbClr val="000000"/>
                </a:solidFill>
              </a:rPr>
              <a:t>extras/leftovers</a:t>
            </a:r>
          </a:p>
          <a:p>
            <a:pPr lvl="1">
              <a:lnSpc>
                <a:spcPct val="80000"/>
              </a:lnSpc>
              <a:buFont typeface="Arial" pitchFamily="34" charset="0"/>
              <a:buChar char="•"/>
            </a:pPr>
            <a:endParaRPr lang="en-US" sz="600" dirty="0">
              <a:solidFill>
                <a:srgbClr val="000000"/>
              </a:solidFill>
            </a:endParaRPr>
          </a:p>
          <a:p>
            <a:pPr marL="457200" lvl="1" indent="-457200">
              <a:lnSpc>
                <a:spcPct val="80000"/>
              </a:lnSpc>
              <a:buFont typeface="Arial" pitchFamily="34" charset="0"/>
              <a:buChar char="•"/>
            </a:pPr>
            <a:r>
              <a:rPr lang="en-US" dirty="0">
                <a:solidFill>
                  <a:srgbClr val="000000"/>
                </a:solidFill>
              </a:rPr>
              <a:t>Food Services Manager must have 2 weeks notice to make adjustments to supper orders</a:t>
            </a:r>
          </a:p>
          <a:p>
            <a:pPr lvl="1">
              <a:lnSpc>
                <a:spcPct val="80000"/>
              </a:lnSpc>
              <a:buFont typeface="Arial" pitchFamily="34" charset="0"/>
              <a:buChar char="•"/>
            </a:pPr>
            <a:endParaRPr lang="en-US" sz="600" dirty="0">
              <a:solidFill>
                <a:srgbClr val="000000"/>
              </a:solidFill>
            </a:endParaRPr>
          </a:p>
          <a:p>
            <a:pPr marL="457200" lvl="1" indent="-457200">
              <a:lnSpc>
                <a:spcPct val="80000"/>
              </a:lnSpc>
              <a:buFont typeface="Arial" pitchFamily="34" charset="0"/>
              <a:buChar char="•"/>
            </a:pPr>
            <a:r>
              <a:rPr lang="en-US" dirty="0">
                <a:solidFill>
                  <a:srgbClr val="000000"/>
                </a:solidFill>
              </a:rPr>
              <a:t>Notify Food Services Manager of any upcoming events that may effect the supper counts</a:t>
            </a:r>
          </a:p>
          <a:p>
            <a:pPr marL="1260475" lvl="2" indent="-346075">
              <a:lnSpc>
                <a:spcPct val="80000"/>
              </a:lnSpc>
              <a:defRPr/>
            </a:pPr>
            <a:endParaRPr lang="en-US" dirty="0">
              <a:solidFill>
                <a:srgbClr val="000000"/>
              </a:solidFill>
            </a:endParaRPr>
          </a:p>
        </p:txBody>
      </p:sp>
      <p:sp>
        <p:nvSpPr>
          <p:cNvPr id="6" name="Rectangle 2"/>
          <p:cNvSpPr txBox="1">
            <a:spLocks noGrp="1" noChangeArrowheads="1"/>
          </p:cNvSpPr>
          <p:nvPr>
            <p:ph type="title"/>
          </p:nvPr>
        </p:nvSpPr>
        <p:spPr bwMode="auto">
          <a:xfrm>
            <a:off x="142504" y="87224"/>
            <a:ext cx="8875372" cy="1552390"/>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a:solidFill>
                  <a:srgbClr val="000000"/>
                </a:solidFill>
              </a:rPr>
              <a:t>After School Supper Program Staff Role: Meal Ordering</a:t>
            </a: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39614"/>
            <a:ext cx="8229600" cy="4808483"/>
          </a:xfrm>
        </p:spPr>
        <p:txBody>
          <a:bodyPr>
            <a:noAutofit/>
          </a:bodyPr>
          <a:lstStyle/>
          <a:p>
            <a:pPr marL="346075" lvl="1" indent="-346075">
              <a:lnSpc>
                <a:spcPct val="80000"/>
              </a:lnSpc>
              <a:buFont typeface="Arial" pitchFamily="34" charset="0"/>
              <a:buChar char="•"/>
            </a:pPr>
            <a:r>
              <a:rPr lang="en-US" dirty="0" smtClean="0">
                <a:solidFill>
                  <a:srgbClr val="000000"/>
                </a:solidFill>
              </a:rPr>
              <a:t>Primary serving time will be immediately after-school dismissal in order to maximize the access to the supper meal to all interested participants whether or not they are part of the daily afterschool program.</a:t>
            </a:r>
          </a:p>
          <a:p>
            <a:pPr marL="1260475" lvl="2" indent="-346075">
              <a:lnSpc>
                <a:spcPct val="80000"/>
              </a:lnSpc>
              <a:buFont typeface="Arial" pitchFamily="34" charset="0"/>
              <a:buChar char="•"/>
            </a:pPr>
            <a:r>
              <a:rPr lang="en-US" dirty="0" smtClean="0">
                <a:solidFill>
                  <a:srgbClr val="000000"/>
                </a:solidFill>
              </a:rPr>
              <a:t>Elementary – 2:30 pm</a:t>
            </a:r>
          </a:p>
          <a:p>
            <a:pPr marL="1260475" lvl="2" indent="-346075">
              <a:lnSpc>
                <a:spcPct val="80000"/>
              </a:lnSpc>
              <a:buFont typeface="Arial" pitchFamily="34" charset="0"/>
              <a:buChar char="•"/>
            </a:pPr>
            <a:r>
              <a:rPr lang="en-US" dirty="0" smtClean="0">
                <a:solidFill>
                  <a:srgbClr val="000000"/>
                </a:solidFill>
              </a:rPr>
              <a:t>Secondary – 3:00 pm</a:t>
            </a:r>
          </a:p>
          <a:p>
            <a:pPr marL="1260475" lvl="2" indent="-346075">
              <a:lnSpc>
                <a:spcPct val="80000"/>
              </a:lnSpc>
              <a:buFont typeface="Arial" pitchFamily="34" charset="0"/>
              <a:buChar char="•"/>
            </a:pPr>
            <a:r>
              <a:rPr lang="en-US" dirty="0" smtClean="0">
                <a:solidFill>
                  <a:srgbClr val="000000"/>
                </a:solidFill>
              </a:rPr>
              <a:t>School sites with more than one supper program must make every effort to serve suppers at the same time in the same designated eating area, this will help avoid children receiving more than one supper</a:t>
            </a:r>
          </a:p>
          <a:p>
            <a:pPr lvl="2">
              <a:lnSpc>
                <a:spcPct val="80000"/>
              </a:lnSpc>
            </a:pPr>
            <a:endParaRPr lang="en-US" sz="800" dirty="0" smtClean="0">
              <a:solidFill>
                <a:srgbClr val="000000"/>
              </a:solidFill>
            </a:endParaRPr>
          </a:p>
          <a:p>
            <a:pPr lvl="2">
              <a:lnSpc>
                <a:spcPct val="80000"/>
              </a:lnSpc>
            </a:pPr>
            <a:endParaRPr lang="en-US" sz="600" b="1" dirty="0" smtClean="0">
              <a:solidFill>
                <a:srgbClr val="000000"/>
              </a:solidFill>
            </a:endParaRPr>
          </a:p>
          <a:p>
            <a:pPr marL="346075" lvl="1" indent="-346075">
              <a:lnSpc>
                <a:spcPct val="80000"/>
              </a:lnSpc>
              <a:buFont typeface="Arial" pitchFamily="34" charset="0"/>
              <a:buChar char="•"/>
            </a:pPr>
            <a:r>
              <a:rPr lang="en-US" dirty="0" smtClean="0">
                <a:solidFill>
                  <a:srgbClr val="000000"/>
                </a:solidFill>
              </a:rPr>
              <a:t>Programs must be able to verify only one meal per child was received</a:t>
            </a:r>
            <a:endParaRPr lang="en-US" b="1" dirty="0" smtClean="0">
              <a:solidFill>
                <a:srgbClr val="000000"/>
              </a:solidFill>
            </a:endParaRPr>
          </a:p>
          <a:p>
            <a:pPr>
              <a:lnSpc>
                <a:spcPct val="80000"/>
              </a:lnSpc>
            </a:pPr>
            <a:endParaRPr lang="en-US" b="1" dirty="0" smtClean="0">
              <a:solidFill>
                <a:srgbClr val="006400"/>
              </a:solidFill>
            </a:endParaRPr>
          </a:p>
          <a:p>
            <a:pPr marL="1260475" lvl="2" indent="-346075">
              <a:lnSpc>
                <a:spcPct val="80000"/>
              </a:lnSpc>
              <a:defRPr/>
            </a:pPr>
            <a:endParaRPr lang="en-US" dirty="0">
              <a:solidFill>
                <a:srgbClr val="000000"/>
              </a:solidFill>
            </a:endParaRPr>
          </a:p>
        </p:txBody>
      </p:sp>
      <p:sp>
        <p:nvSpPr>
          <p:cNvPr id="6" name="Rectangle 2"/>
          <p:cNvSpPr txBox="1">
            <a:spLocks noGrp="1" noChangeArrowheads="1"/>
          </p:cNvSpPr>
          <p:nvPr>
            <p:ph type="title"/>
          </p:nvPr>
        </p:nvSpPr>
        <p:spPr bwMode="auto">
          <a:xfrm>
            <a:off x="142504" y="87224"/>
            <a:ext cx="8875372" cy="1552390"/>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a:solidFill>
                  <a:srgbClr val="000000"/>
                </a:solidFill>
              </a:rPr>
              <a:t>After School Supper Program Staff Role: </a:t>
            </a:r>
            <a:r>
              <a:rPr lang="en-US" sz="4000" b="1" dirty="0" smtClean="0">
                <a:solidFill>
                  <a:srgbClr val="000000"/>
                </a:solidFill>
              </a:rPr>
              <a:t>Meal Service Time </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90000"/>
              </a:lnSpc>
              <a:defRPr/>
            </a:pPr>
            <a:r>
              <a:rPr lang="en-US" sz="2800" dirty="0" smtClean="0">
                <a:solidFill>
                  <a:srgbClr val="000000"/>
                </a:solidFill>
              </a:rPr>
              <a:t>What is After School Supper?</a:t>
            </a:r>
            <a:endParaRPr lang="en-US" sz="2800" b="1" dirty="0" smtClean="0">
              <a:solidFill>
                <a:srgbClr val="000000"/>
              </a:solidFill>
            </a:endParaRPr>
          </a:p>
          <a:p>
            <a:pPr>
              <a:lnSpc>
                <a:spcPct val="90000"/>
              </a:lnSpc>
              <a:buNone/>
              <a:defRPr/>
            </a:pPr>
            <a:endParaRPr lang="en-US" sz="600" dirty="0" smtClean="0">
              <a:solidFill>
                <a:srgbClr val="000000"/>
              </a:solidFill>
            </a:endParaRPr>
          </a:p>
          <a:p>
            <a:pPr>
              <a:lnSpc>
                <a:spcPct val="90000"/>
              </a:lnSpc>
              <a:defRPr/>
            </a:pPr>
            <a:r>
              <a:rPr lang="en-US" sz="2800" dirty="0" smtClean="0">
                <a:solidFill>
                  <a:srgbClr val="000000"/>
                </a:solidFill>
              </a:rPr>
              <a:t>Required documentation </a:t>
            </a:r>
            <a:r>
              <a:rPr lang="en-US" sz="2400" dirty="0" smtClean="0">
                <a:solidFill>
                  <a:srgbClr val="000000"/>
                </a:solidFill>
              </a:rPr>
              <a:t>		 </a:t>
            </a:r>
          </a:p>
          <a:p>
            <a:pPr>
              <a:lnSpc>
                <a:spcPct val="90000"/>
              </a:lnSpc>
              <a:defRPr/>
            </a:pPr>
            <a:endParaRPr lang="en-US" sz="600" dirty="0" smtClean="0">
              <a:solidFill>
                <a:srgbClr val="000000"/>
              </a:solidFill>
            </a:endParaRPr>
          </a:p>
          <a:p>
            <a:pPr>
              <a:lnSpc>
                <a:spcPct val="90000"/>
              </a:lnSpc>
              <a:defRPr/>
            </a:pPr>
            <a:r>
              <a:rPr lang="en-US" sz="2800" dirty="0" smtClean="0">
                <a:solidFill>
                  <a:srgbClr val="000000"/>
                </a:solidFill>
              </a:rPr>
              <a:t>Role of the Food Service Staff staff</a:t>
            </a:r>
          </a:p>
          <a:p>
            <a:pPr>
              <a:lnSpc>
                <a:spcPct val="90000"/>
              </a:lnSpc>
              <a:defRPr/>
            </a:pPr>
            <a:endParaRPr lang="en-US" sz="600" dirty="0" smtClean="0">
              <a:solidFill>
                <a:srgbClr val="000000"/>
              </a:solidFill>
            </a:endParaRPr>
          </a:p>
          <a:p>
            <a:pPr>
              <a:lnSpc>
                <a:spcPct val="90000"/>
              </a:lnSpc>
              <a:defRPr/>
            </a:pPr>
            <a:r>
              <a:rPr lang="en-US" sz="2800" dirty="0" smtClean="0">
                <a:solidFill>
                  <a:srgbClr val="000000"/>
                </a:solidFill>
              </a:rPr>
              <a:t>Monitoring requirements</a:t>
            </a:r>
          </a:p>
          <a:p>
            <a:pPr>
              <a:lnSpc>
                <a:spcPct val="90000"/>
              </a:lnSpc>
              <a:defRPr/>
            </a:pPr>
            <a:endParaRPr lang="en-US" sz="600" dirty="0" smtClean="0">
              <a:solidFill>
                <a:srgbClr val="000000"/>
              </a:solidFill>
            </a:endParaRPr>
          </a:p>
          <a:p>
            <a:pPr>
              <a:lnSpc>
                <a:spcPct val="90000"/>
              </a:lnSpc>
              <a:defRPr/>
            </a:pPr>
            <a:r>
              <a:rPr lang="en-US" sz="2800" dirty="0" smtClean="0">
                <a:solidFill>
                  <a:srgbClr val="000000"/>
                </a:solidFill>
              </a:rPr>
              <a:t>Responsibilities of the Afterschool Program staff</a:t>
            </a:r>
          </a:p>
          <a:p>
            <a:pPr lvl="2">
              <a:buNone/>
            </a:pPr>
            <a:endParaRPr lang="en-US" dirty="0"/>
          </a:p>
        </p:txBody>
      </p:sp>
      <p:sp>
        <p:nvSpPr>
          <p:cNvPr id="4" name="Rectangle 2"/>
          <p:cNvSpPr>
            <a:spLocks noGrp="1" noChangeArrowheads="1"/>
          </p:cNvSpPr>
          <p:nvPr>
            <p:ph type="title"/>
          </p:nvPr>
        </p:nvSpPr>
        <p:spPr>
          <a:xfrm>
            <a:off x="142504" y="154378"/>
            <a:ext cx="6757060" cy="988621"/>
          </a:xfrm>
        </p:spPr>
        <p:txBody>
          <a:bodyPr/>
          <a:lstStyle/>
          <a:p>
            <a:pPr algn="l"/>
            <a:r>
              <a:rPr lang="en-US" altLang="en-US" sz="4000" b="1" dirty="0" smtClean="0">
                <a:solidFill>
                  <a:srgbClr val="000000"/>
                </a:solidFill>
              </a:rPr>
              <a:t>Overview</a:t>
            </a:r>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730" y="1639888"/>
            <a:ext cx="8245367" cy="4556125"/>
          </a:xfrm>
        </p:spPr>
        <p:txBody>
          <a:bodyPr>
            <a:noAutofit/>
          </a:bodyPr>
          <a:lstStyle/>
          <a:p>
            <a:pPr>
              <a:lnSpc>
                <a:spcPct val="80000"/>
              </a:lnSpc>
              <a:spcBef>
                <a:spcPts val="580"/>
              </a:spcBef>
              <a:buFont typeface="Arial" pitchFamily="34" charset="0"/>
              <a:buChar char="•"/>
              <a:defRPr/>
            </a:pPr>
            <a:r>
              <a:rPr lang="en-US" sz="2800" dirty="0" smtClean="0">
                <a:solidFill>
                  <a:srgbClr val="000000"/>
                </a:solidFill>
              </a:rPr>
              <a:t>Supervision of the supper program should be a priority for ALL After School Program staff during the peak service time</a:t>
            </a:r>
          </a:p>
          <a:p>
            <a:pPr marL="274320" indent="-274320">
              <a:lnSpc>
                <a:spcPct val="80000"/>
              </a:lnSpc>
              <a:spcBef>
                <a:spcPts val="580"/>
              </a:spcBef>
              <a:buFont typeface="Wingdings 2"/>
              <a:buChar char=""/>
              <a:defRPr/>
            </a:pPr>
            <a:endParaRPr lang="en-US" sz="600" dirty="0" smtClean="0">
              <a:solidFill>
                <a:srgbClr val="000000"/>
              </a:solidFill>
            </a:endParaRPr>
          </a:p>
          <a:p>
            <a:pPr>
              <a:lnSpc>
                <a:spcPct val="80000"/>
              </a:lnSpc>
              <a:spcBef>
                <a:spcPts val="580"/>
              </a:spcBef>
              <a:buFont typeface="Arial" pitchFamily="34" charset="0"/>
              <a:buChar char="•"/>
              <a:defRPr/>
            </a:pPr>
            <a:r>
              <a:rPr lang="en-US" sz="2800" dirty="0" smtClean="0">
                <a:solidFill>
                  <a:srgbClr val="000000"/>
                </a:solidFill>
              </a:rPr>
              <a:t>Beyond the Bell/Youth Services staff will be responsible for coordinating the meal service for:</a:t>
            </a:r>
          </a:p>
          <a:p>
            <a:pPr lvl="1">
              <a:lnSpc>
                <a:spcPct val="80000"/>
              </a:lnSpc>
              <a:spcBef>
                <a:spcPts val="580"/>
              </a:spcBef>
              <a:buFont typeface="Arial" pitchFamily="34" charset="0"/>
              <a:buChar char="•"/>
              <a:defRPr/>
            </a:pPr>
            <a:r>
              <a:rPr lang="en-US" sz="2400" dirty="0" smtClean="0">
                <a:solidFill>
                  <a:srgbClr val="000000"/>
                </a:solidFill>
              </a:rPr>
              <a:t>Their</a:t>
            </a:r>
            <a:r>
              <a:rPr lang="en-US" sz="2600" dirty="0" smtClean="0">
                <a:solidFill>
                  <a:srgbClr val="000000"/>
                </a:solidFill>
              </a:rPr>
              <a:t> programs </a:t>
            </a:r>
          </a:p>
          <a:p>
            <a:pPr lvl="1">
              <a:lnSpc>
                <a:spcPct val="80000"/>
              </a:lnSpc>
              <a:spcBef>
                <a:spcPts val="580"/>
              </a:spcBef>
              <a:buFont typeface="Arial" pitchFamily="34" charset="0"/>
              <a:buChar char="•"/>
              <a:defRPr/>
            </a:pPr>
            <a:r>
              <a:rPr lang="en-US" sz="2400" dirty="0" smtClean="0">
                <a:solidFill>
                  <a:srgbClr val="000000"/>
                </a:solidFill>
              </a:rPr>
              <a:t>Other students whose sole purpose for being on campus after school is to take part in the supper program (“general participants”)</a:t>
            </a:r>
          </a:p>
          <a:p>
            <a:pPr marL="274320" indent="-274320">
              <a:lnSpc>
                <a:spcPct val="80000"/>
              </a:lnSpc>
              <a:spcBef>
                <a:spcPts val="580"/>
              </a:spcBef>
              <a:buFont typeface="Wingdings 2"/>
              <a:buChar char=""/>
              <a:defRPr/>
            </a:pPr>
            <a:endParaRPr lang="en-US" sz="600" dirty="0" smtClean="0">
              <a:solidFill>
                <a:srgbClr val="000000"/>
              </a:solidFill>
            </a:endParaRPr>
          </a:p>
          <a:p>
            <a:pPr>
              <a:lnSpc>
                <a:spcPct val="80000"/>
              </a:lnSpc>
              <a:spcBef>
                <a:spcPts val="580"/>
              </a:spcBef>
              <a:buFont typeface="Arial" pitchFamily="34" charset="0"/>
              <a:buChar char="•"/>
              <a:defRPr/>
            </a:pPr>
            <a:r>
              <a:rPr lang="en-US" sz="2800" dirty="0" smtClean="0">
                <a:solidFill>
                  <a:srgbClr val="000000"/>
                </a:solidFill>
              </a:rPr>
              <a:t>Other organized programs may participate as separate entities or as part of the general participants</a:t>
            </a:r>
          </a:p>
          <a:p>
            <a:pPr>
              <a:lnSpc>
                <a:spcPct val="80000"/>
              </a:lnSpc>
            </a:pPr>
            <a:endParaRPr lang="en-US" b="1" dirty="0" smtClean="0">
              <a:solidFill>
                <a:srgbClr val="006400"/>
              </a:solidFill>
            </a:endParaRPr>
          </a:p>
          <a:p>
            <a:pPr marL="1260475" lvl="2" indent="-346075">
              <a:lnSpc>
                <a:spcPct val="80000"/>
              </a:lnSpc>
              <a:defRPr/>
            </a:pPr>
            <a:endParaRPr lang="en-US" dirty="0">
              <a:solidFill>
                <a:srgbClr val="000000"/>
              </a:solidFill>
            </a:endParaRPr>
          </a:p>
        </p:txBody>
      </p:sp>
      <p:sp>
        <p:nvSpPr>
          <p:cNvPr id="6" name="Rectangle 2"/>
          <p:cNvSpPr txBox="1">
            <a:spLocks noGrp="1" noChangeArrowheads="1"/>
          </p:cNvSpPr>
          <p:nvPr>
            <p:ph type="title" idx="4294967295"/>
          </p:nvPr>
        </p:nvSpPr>
        <p:spPr bwMode="auto">
          <a:xfrm>
            <a:off x="189186" y="87312"/>
            <a:ext cx="8749862" cy="1552575"/>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a:solidFill>
                  <a:srgbClr val="000000"/>
                </a:solidFill>
              </a:rPr>
              <a:t>After School Supper Program Staff Role: </a:t>
            </a:r>
            <a:r>
              <a:rPr lang="en-US" sz="4000" b="1" dirty="0" smtClean="0">
                <a:solidFill>
                  <a:srgbClr val="000000"/>
                </a:solidFill>
              </a:rPr>
              <a:t>Meal Service </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730" y="1576823"/>
            <a:ext cx="8245367" cy="4839743"/>
          </a:xfrm>
        </p:spPr>
        <p:txBody>
          <a:bodyPr>
            <a:noAutofit/>
          </a:bodyPr>
          <a:lstStyle/>
          <a:p>
            <a:pPr marL="346075" lvl="2" indent="-346075">
              <a:lnSpc>
                <a:spcPct val="80000"/>
              </a:lnSpc>
              <a:defRPr/>
            </a:pPr>
            <a:r>
              <a:rPr lang="en-US" dirty="0" smtClean="0">
                <a:solidFill>
                  <a:srgbClr val="000000"/>
                </a:solidFill>
              </a:rPr>
              <a:t>A daily Supper Meal Count Form will be completed by each program indicating the number of meals received, number of meals served, and amount left.</a:t>
            </a:r>
          </a:p>
          <a:p>
            <a:pPr marL="90488" lvl="2">
              <a:lnSpc>
                <a:spcPct val="80000"/>
              </a:lnSpc>
              <a:buClr>
                <a:srgbClr val="009900"/>
              </a:buClr>
              <a:buFont typeface="Wingdings 2" pitchFamily="18" charset="2"/>
              <a:buNone/>
              <a:defRPr/>
            </a:pPr>
            <a:endParaRPr lang="en-US" sz="400" dirty="0" smtClean="0">
              <a:solidFill>
                <a:srgbClr val="000000"/>
              </a:solidFill>
            </a:endParaRPr>
          </a:p>
          <a:p>
            <a:pPr marL="346075" lvl="2" indent="-346075">
              <a:lnSpc>
                <a:spcPct val="80000"/>
              </a:lnSpc>
              <a:defRPr/>
            </a:pPr>
            <a:r>
              <a:rPr lang="en-US" dirty="0" smtClean="0">
                <a:solidFill>
                  <a:srgbClr val="000000"/>
                </a:solidFill>
              </a:rPr>
              <a:t>Each participant may take only </a:t>
            </a:r>
            <a:r>
              <a:rPr lang="en-US" u="sng" dirty="0" smtClean="0">
                <a:solidFill>
                  <a:srgbClr val="000000"/>
                </a:solidFill>
              </a:rPr>
              <a:t>one</a:t>
            </a:r>
            <a:r>
              <a:rPr lang="en-US" dirty="0" smtClean="0">
                <a:solidFill>
                  <a:srgbClr val="000000"/>
                </a:solidFill>
              </a:rPr>
              <a:t> complete supper meal per  </a:t>
            </a:r>
          </a:p>
          <a:p>
            <a:pPr marL="346075" lvl="2" indent="-346075">
              <a:lnSpc>
                <a:spcPct val="80000"/>
              </a:lnSpc>
              <a:buClr>
                <a:srgbClr val="009900"/>
              </a:buClr>
              <a:buFont typeface="Wingdings 2" pitchFamily="18" charset="2"/>
              <a:buNone/>
              <a:defRPr/>
            </a:pPr>
            <a:r>
              <a:rPr lang="en-US" dirty="0" smtClean="0">
                <a:solidFill>
                  <a:srgbClr val="000000"/>
                </a:solidFill>
              </a:rPr>
              <a:t>     day, which will include multiple items</a:t>
            </a:r>
          </a:p>
          <a:p>
            <a:pPr marL="803275" lvl="4" indent="-346075">
              <a:lnSpc>
                <a:spcPct val="80000"/>
              </a:lnSpc>
              <a:spcBef>
                <a:spcPts val="0"/>
              </a:spcBef>
              <a:buFont typeface="Arial" pitchFamily="34" charset="0"/>
              <a:buChar char="•"/>
              <a:defRPr/>
            </a:pPr>
            <a:r>
              <a:rPr lang="en-US" sz="2200" dirty="0" smtClean="0">
                <a:solidFill>
                  <a:srgbClr val="000000"/>
                </a:solidFill>
              </a:rPr>
              <a:t>A complete supper meal must be taken: supper kit and milk</a:t>
            </a:r>
          </a:p>
          <a:p>
            <a:pPr marL="803275" lvl="4" indent="-346075">
              <a:lnSpc>
                <a:spcPct val="80000"/>
              </a:lnSpc>
              <a:spcBef>
                <a:spcPts val="0"/>
              </a:spcBef>
              <a:buFont typeface="Arial" pitchFamily="34" charset="0"/>
              <a:buChar char="•"/>
              <a:defRPr/>
            </a:pPr>
            <a:r>
              <a:rPr lang="en-US" sz="2200" dirty="0" smtClean="0">
                <a:solidFill>
                  <a:srgbClr val="000000"/>
                </a:solidFill>
              </a:rPr>
              <a:t>Partial meals may not be taken</a:t>
            </a:r>
          </a:p>
          <a:p>
            <a:pPr marL="90488" lvl="2">
              <a:lnSpc>
                <a:spcPct val="80000"/>
              </a:lnSpc>
              <a:buClr>
                <a:srgbClr val="009900"/>
              </a:buClr>
              <a:defRPr/>
            </a:pPr>
            <a:endParaRPr lang="en-US" sz="400" dirty="0" smtClean="0">
              <a:solidFill>
                <a:srgbClr val="000000"/>
              </a:solidFill>
            </a:endParaRPr>
          </a:p>
          <a:p>
            <a:pPr marL="346075" lvl="2" indent="-346075">
              <a:lnSpc>
                <a:spcPct val="80000"/>
              </a:lnSpc>
              <a:defRPr/>
            </a:pPr>
            <a:r>
              <a:rPr lang="en-US" dirty="0" smtClean="0">
                <a:solidFill>
                  <a:srgbClr val="000000"/>
                </a:solidFill>
              </a:rPr>
              <a:t>The number of supper meals served may never be more than the number of students indicated on the sheets as having been served a supper meal for the day. </a:t>
            </a:r>
          </a:p>
          <a:p>
            <a:pPr marL="90488" lvl="2">
              <a:lnSpc>
                <a:spcPct val="80000"/>
              </a:lnSpc>
              <a:buClr>
                <a:srgbClr val="009900"/>
              </a:buClr>
              <a:buFont typeface="Wingdings 2" pitchFamily="18" charset="2"/>
              <a:buNone/>
              <a:defRPr/>
            </a:pPr>
            <a:endParaRPr lang="en-US" sz="400" dirty="0" smtClean="0">
              <a:solidFill>
                <a:srgbClr val="000000"/>
              </a:solidFill>
            </a:endParaRPr>
          </a:p>
          <a:p>
            <a:pPr marL="341313" lvl="2" indent="-341313">
              <a:lnSpc>
                <a:spcPct val="80000"/>
              </a:lnSpc>
              <a:defRPr/>
            </a:pPr>
            <a:r>
              <a:rPr lang="en-US" dirty="0" smtClean="0">
                <a:solidFill>
                  <a:srgbClr val="000000"/>
                </a:solidFill>
              </a:rPr>
              <a:t>Food may not leave the school premises</a:t>
            </a:r>
          </a:p>
          <a:p>
            <a:pPr marL="803275" lvl="4" indent="-346075">
              <a:lnSpc>
                <a:spcPct val="80000"/>
              </a:lnSpc>
              <a:buFont typeface="Arial" pitchFamily="34" charset="0"/>
              <a:buChar char="•"/>
              <a:defRPr/>
            </a:pPr>
            <a:r>
              <a:rPr lang="en-US" sz="2200" dirty="0" smtClean="0">
                <a:solidFill>
                  <a:srgbClr val="000000"/>
                </a:solidFill>
              </a:rPr>
              <a:t>Suppers are consumed on campus</a:t>
            </a:r>
          </a:p>
          <a:p>
            <a:pPr marL="90488" lvl="2">
              <a:lnSpc>
                <a:spcPct val="80000"/>
              </a:lnSpc>
              <a:buClr>
                <a:srgbClr val="009900"/>
              </a:buClr>
              <a:buFont typeface="Wingdings 2" pitchFamily="18" charset="2"/>
              <a:buNone/>
              <a:defRPr/>
            </a:pPr>
            <a:endParaRPr lang="en-US" sz="400" dirty="0" smtClean="0">
              <a:solidFill>
                <a:srgbClr val="000000"/>
              </a:solidFill>
            </a:endParaRPr>
          </a:p>
          <a:p>
            <a:pPr marL="341313" lvl="2" indent="-287338">
              <a:lnSpc>
                <a:spcPct val="80000"/>
              </a:lnSpc>
              <a:defRPr/>
            </a:pPr>
            <a:r>
              <a:rPr lang="en-US" dirty="0" smtClean="0">
                <a:solidFill>
                  <a:srgbClr val="000000"/>
                </a:solidFill>
              </a:rPr>
              <a:t>Children are not required to take a supper meal</a:t>
            </a:r>
          </a:p>
          <a:p>
            <a:pPr>
              <a:lnSpc>
                <a:spcPct val="80000"/>
              </a:lnSpc>
            </a:pPr>
            <a:endParaRPr lang="en-US" b="1" dirty="0" smtClean="0">
              <a:solidFill>
                <a:srgbClr val="006400"/>
              </a:solidFill>
            </a:endParaRPr>
          </a:p>
          <a:p>
            <a:pPr marL="1260475" lvl="2" indent="-346075">
              <a:lnSpc>
                <a:spcPct val="80000"/>
              </a:lnSpc>
              <a:defRPr/>
            </a:pPr>
            <a:endParaRPr lang="en-US" dirty="0">
              <a:solidFill>
                <a:srgbClr val="000000"/>
              </a:solidFill>
            </a:endParaRPr>
          </a:p>
        </p:txBody>
      </p:sp>
      <p:sp>
        <p:nvSpPr>
          <p:cNvPr id="6" name="Rectangle 2"/>
          <p:cNvSpPr txBox="1">
            <a:spLocks noGrp="1" noChangeArrowheads="1"/>
          </p:cNvSpPr>
          <p:nvPr>
            <p:ph type="title" idx="4294967295"/>
          </p:nvPr>
        </p:nvSpPr>
        <p:spPr bwMode="auto">
          <a:xfrm>
            <a:off x="189186" y="87312"/>
            <a:ext cx="8749862" cy="1552575"/>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a:solidFill>
                  <a:srgbClr val="000000"/>
                </a:solidFill>
              </a:rPr>
              <a:t>After School Supper Program Staff Role: </a:t>
            </a:r>
            <a:r>
              <a:rPr lang="en-US" sz="4000" b="1" dirty="0" smtClean="0">
                <a:solidFill>
                  <a:srgbClr val="000000"/>
                </a:solidFill>
              </a:rPr>
              <a:t>Meal Service cont’d</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730" y="1639887"/>
            <a:ext cx="8655270" cy="4556125"/>
          </a:xfrm>
        </p:spPr>
        <p:txBody>
          <a:bodyPr>
            <a:noAutofit/>
          </a:bodyPr>
          <a:lstStyle/>
          <a:p>
            <a:pPr marL="0" indent="0">
              <a:buNone/>
              <a:defRPr/>
            </a:pPr>
            <a:r>
              <a:rPr lang="en-US" sz="2800" dirty="0" smtClean="0">
                <a:solidFill>
                  <a:srgbClr val="000000"/>
                </a:solidFill>
              </a:rPr>
              <a:t>Take temperature of non-shelf stable food items (i.e. milk)</a:t>
            </a:r>
          </a:p>
          <a:p>
            <a:pPr marL="803275" lvl="2" indent="-346075">
              <a:spcBef>
                <a:spcPts val="0"/>
              </a:spcBef>
              <a:defRPr/>
            </a:pPr>
            <a:r>
              <a:rPr lang="en-US" sz="2600" dirty="0" smtClean="0">
                <a:solidFill>
                  <a:srgbClr val="000000"/>
                </a:solidFill>
              </a:rPr>
              <a:t>Food Service Manager will provide two (2) cleaned and sanitized bi-metallic thermometers daily with the meals</a:t>
            </a:r>
          </a:p>
          <a:p>
            <a:pPr marL="1260475" lvl="3" indent="-346075">
              <a:spcBef>
                <a:spcPts val="0"/>
              </a:spcBef>
              <a:buFont typeface="Arial" pitchFamily="34" charset="0"/>
              <a:buChar char="•"/>
              <a:defRPr/>
            </a:pPr>
            <a:r>
              <a:rPr lang="en-US" sz="2400" dirty="0" smtClean="0">
                <a:solidFill>
                  <a:srgbClr val="000000"/>
                </a:solidFill>
              </a:rPr>
              <a:t>Milk temperatures are taken by placing the bi-metallic stemmed thermometer between two milks cartons</a:t>
            </a:r>
          </a:p>
          <a:p>
            <a:pPr marL="1260475" lvl="3" indent="-346075">
              <a:spcBef>
                <a:spcPts val="0"/>
              </a:spcBef>
              <a:buFont typeface="Arial" pitchFamily="34" charset="0"/>
              <a:buChar char="•"/>
              <a:defRPr/>
            </a:pPr>
            <a:r>
              <a:rPr lang="en-US" sz="2400" dirty="0" smtClean="0">
                <a:solidFill>
                  <a:srgbClr val="000000"/>
                </a:solidFill>
              </a:rPr>
              <a:t>Temperature of food items is taken by inserting the bi-metallic stemmed thermometer into the food item</a:t>
            </a:r>
          </a:p>
          <a:p>
            <a:pPr lvl="4">
              <a:buFont typeface="Arial" pitchFamily="34" charset="0"/>
              <a:buChar char="•"/>
              <a:defRPr/>
            </a:pPr>
            <a:r>
              <a:rPr lang="en-US" sz="2200" dirty="0" smtClean="0">
                <a:solidFill>
                  <a:srgbClr val="000000"/>
                </a:solidFill>
              </a:rPr>
              <a:t>Food items that have had the temperatures taken may be served to students, they are not damaged</a:t>
            </a:r>
          </a:p>
          <a:p>
            <a:pPr marL="1260475" lvl="3" indent="-346075">
              <a:buSzPct val="100000"/>
              <a:buFont typeface="Arial" pitchFamily="34" charset="0"/>
              <a:buChar char="•"/>
              <a:defRPr/>
            </a:pPr>
            <a:r>
              <a:rPr lang="en-US" sz="2400" dirty="0" smtClean="0">
                <a:solidFill>
                  <a:srgbClr val="000000"/>
                </a:solidFill>
              </a:rPr>
              <a:t>Document the temperatures on the Supper Count Form</a:t>
            </a:r>
          </a:p>
          <a:p>
            <a:pPr marL="1260475" lvl="3" indent="-346075">
              <a:buFont typeface="Arial" pitchFamily="34" charset="0"/>
              <a:buChar char="•"/>
              <a:defRPr/>
            </a:pPr>
            <a:r>
              <a:rPr lang="en-US" sz="2400" dirty="0" smtClean="0">
                <a:solidFill>
                  <a:srgbClr val="000000"/>
                </a:solidFill>
              </a:rPr>
              <a:t>Record actual temperature</a:t>
            </a:r>
            <a:endParaRPr lang="en-US" sz="2400" b="1" dirty="0" smtClean="0">
              <a:solidFill>
                <a:srgbClr val="000000"/>
              </a:solidFill>
            </a:endParaRPr>
          </a:p>
          <a:p>
            <a:pPr marL="1260475" lvl="2" indent="-346075">
              <a:lnSpc>
                <a:spcPct val="80000"/>
              </a:lnSpc>
              <a:defRPr/>
            </a:pPr>
            <a:endParaRPr lang="en-US" dirty="0">
              <a:solidFill>
                <a:srgbClr val="000000"/>
              </a:solidFill>
            </a:endParaRPr>
          </a:p>
        </p:txBody>
      </p:sp>
      <p:sp>
        <p:nvSpPr>
          <p:cNvPr id="6" name="Rectangle 2"/>
          <p:cNvSpPr txBox="1">
            <a:spLocks noGrp="1" noChangeArrowheads="1"/>
          </p:cNvSpPr>
          <p:nvPr>
            <p:ph type="title" idx="4294967295"/>
          </p:nvPr>
        </p:nvSpPr>
        <p:spPr bwMode="auto">
          <a:xfrm>
            <a:off x="122821" y="120943"/>
            <a:ext cx="8871053" cy="1450704"/>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a:solidFill>
                  <a:srgbClr val="000000"/>
                </a:solidFill>
              </a:rPr>
              <a:t>After School Supper Program Staff Role: </a:t>
            </a:r>
            <a:r>
              <a:rPr lang="en-US" sz="4000" b="1" dirty="0" smtClean="0">
                <a:solidFill>
                  <a:srgbClr val="000000"/>
                </a:solidFill>
              </a:rPr>
              <a:t>Food Safety Requirement </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730" y="1277269"/>
            <a:ext cx="8245367" cy="4556125"/>
          </a:xfrm>
        </p:spPr>
        <p:txBody>
          <a:bodyPr>
            <a:noAutofit/>
          </a:bodyPr>
          <a:lstStyle/>
          <a:p>
            <a:pPr marL="0" indent="0">
              <a:buNone/>
            </a:pPr>
            <a:r>
              <a:rPr lang="en-US" sz="2400" dirty="0" smtClean="0">
                <a:solidFill>
                  <a:srgbClr val="000000"/>
                </a:solidFill>
              </a:rPr>
              <a:t>The serving and eating areas should be maintained in a condition as good as or better than found.</a:t>
            </a:r>
          </a:p>
          <a:p>
            <a:pPr marL="803275" lvl="1" indent="-346075">
              <a:spcBef>
                <a:spcPts val="0"/>
              </a:spcBef>
              <a:buFont typeface="Arial" pitchFamily="34" charset="0"/>
              <a:buChar char="•"/>
            </a:pPr>
            <a:r>
              <a:rPr lang="en-US" sz="2200" dirty="0" smtClean="0">
                <a:solidFill>
                  <a:srgbClr val="000000"/>
                </a:solidFill>
              </a:rPr>
              <a:t>Participants should dispose of their own trash.</a:t>
            </a:r>
          </a:p>
          <a:p>
            <a:pPr marL="803275" lvl="1" indent="-346075">
              <a:spcBef>
                <a:spcPts val="0"/>
              </a:spcBef>
              <a:buFont typeface="Arial" pitchFamily="34" charset="0"/>
              <a:buChar char="•"/>
            </a:pPr>
            <a:r>
              <a:rPr lang="en-US" sz="2200" dirty="0" smtClean="0">
                <a:solidFill>
                  <a:srgbClr val="000000"/>
                </a:solidFill>
              </a:rPr>
              <a:t>Staff should ensure that there is no trash overflow.</a:t>
            </a:r>
          </a:p>
          <a:p>
            <a:pPr marL="803275" lvl="1" indent="-346075">
              <a:spcBef>
                <a:spcPts val="0"/>
              </a:spcBef>
              <a:buFont typeface="Arial" pitchFamily="34" charset="0"/>
              <a:buChar char="•"/>
            </a:pPr>
            <a:r>
              <a:rPr lang="en-US" sz="2200" dirty="0" smtClean="0">
                <a:solidFill>
                  <a:srgbClr val="000000"/>
                </a:solidFill>
              </a:rPr>
              <a:t>Staff should take ½ full to full bags of trash and empty into the large trash container on the site.</a:t>
            </a:r>
          </a:p>
          <a:p>
            <a:pPr marL="803275" lvl="1" indent="-346075">
              <a:spcBef>
                <a:spcPts val="0"/>
              </a:spcBef>
              <a:buFont typeface="Arial" pitchFamily="34" charset="0"/>
              <a:buChar char="•"/>
            </a:pPr>
            <a:r>
              <a:rPr lang="en-US" sz="2200" dirty="0" smtClean="0">
                <a:solidFill>
                  <a:srgbClr val="000000"/>
                </a:solidFill>
              </a:rPr>
              <a:t>Staff should obtain extra/replacement trash can liners from M&amp;O staff and place a new trash liner in the trash can as needed.</a:t>
            </a:r>
          </a:p>
          <a:p>
            <a:pPr marL="803275" lvl="1" indent="-346075">
              <a:spcBef>
                <a:spcPts val="0"/>
              </a:spcBef>
              <a:buFont typeface="Arial" pitchFamily="34" charset="0"/>
              <a:buChar char="•"/>
            </a:pPr>
            <a:r>
              <a:rPr lang="en-US" sz="2200" dirty="0" smtClean="0">
                <a:solidFill>
                  <a:srgbClr val="000000"/>
                </a:solidFill>
              </a:rPr>
              <a:t>Spills should be wiped with a damp sponge by participants or staff.</a:t>
            </a:r>
          </a:p>
          <a:p>
            <a:pPr marL="803275" lvl="1" indent="-346075">
              <a:spcBef>
                <a:spcPts val="0"/>
              </a:spcBef>
              <a:buFont typeface="Arial" pitchFamily="34" charset="0"/>
              <a:buChar char="•"/>
            </a:pPr>
            <a:r>
              <a:rPr lang="en-US" sz="2200" dirty="0" smtClean="0">
                <a:solidFill>
                  <a:srgbClr val="000000"/>
                </a:solidFill>
              </a:rPr>
              <a:t>At the conclusion of the program, staff should pick-up any remaining debris and ensure that all food containers and food waste is disposed in the trash container and that all trash is removed from the area.</a:t>
            </a:r>
          </a:p>
          <a:p>
            <a:pPr lvl="2">
              <a:lnSpc>
                <a:spcPct val="80000"/>
              </a:lnSpc>
              <a:buFont typeface="Arial" pitchFamily="34" charset="0"/>
              <a:buChar char="•"/>
              <a:defRPr/>
            </a:pPr>
            <a:endParaRPr lang="en-US" dirty="0">
              <a:solidFill>
                <a:srgbClr val="000000"/>
              </a:solidFill>
            </a:endParaRPr>
          </a:p>
        </p:txBody>
      </p:sp>
      <p:sp>
        <p:nvSpPr>
          <p:cNvPr id="6" name="Rectangle 2"/>
          <p:cNvSpPr txBox="1">
            <a:spLocks noGrp="1" noChangeArrowheads="1"/>
          </p:cNvSpPr>
          <p:nvPr>
            <p:ph type="title" idx="4294967295"/>
          </p:nvPr>
        </p:nvSpPr>
        <p:spPr bwMode="auto">
          <a:xfrm>
            <a:off x="161890" y="120942"/>
            <a:ext cx="8749862" cy="1284775"/>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a:solidFill>
                  <a:srgbClr val="000000"/>
                </a:solidFill>
              </a:rPr>
              <a:t>After School Supper Program Staff Role: Maintaining </a:t>
            </a:r>
            <a:r>
              <a:rPr lang="en-US" sz="4000" b="1" dirty="0" smtClean="0">
                <a:solidFill>
                  <a:srgbClr val="000000"/>
                </a:solidFill>
              </a:rPr>
              <a:t>Cleanliness at Eating Area</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5030"/>
            <a:ext cx="3962400" cy="5081133"/>
          </a:xfrm>
        </p:spPr>
        <p:txBody>
          <a:bodyPr>
            <a:noAutofit/>
          </a:bodyPr>
          <a:lstStyle/>
          <a:p>
            <a:pPr marL="0" lvl="3" indent="0">
              <a:lnSpc>
                <a:spcPct val="80000"/>
              </a:lnSpc>
              <a:buNone/>
              <a:defRPr/>
            </a:pPr>
            <a:r>
              <a:rPr lang="en-US" sz="2800" dirty="0" smtClean="0">
                <a:solidFill>
                  <a:srgbClr val="000000"/>
                </a:solidFill>
              </a:rPr>
              <a:t>A reimbursable supper  </a:t>
            </a:r>
          </a:p>
          <a:p>
            <a:pPr marL="0" lvl="3" indent="0">
              <a:lnSpc>
                <a:spcPct val="80000"/>
              </a:lnSpc>
              <a:buNone/>
              <a:defRPr/>
            </a:pPr>
            <a:r>
              <a:rPr lang="en-US" sz="2800" dirty="0" smtClean="0">
                <a:solidFill>
                  <a:srgbClr val="000000"/>
                </a:solidFill>
              </a:rPr>
              <a:t>meal:     </a:t>
            </a:r>
          </a:p>
          <a:p>
            <a:pPr marL="346075" lvl="3" indent="-346075">
              <a:lnSpc>
                <a:spcPct val="80000"/>
              </a:lnSpc>
              <a:spcBef>
                <a:spcPts val="0"/>
              </a:spcBef>
              <a:buFont typeface="Arial" pitchFamily="34" charset="0"/>
              <a:buChar char="•"/>
              <a:defRPr/>
            </a:pPr>
            <a:r>
              <a:rPr lang="en-US" sz="2400" b="1" dirty="0" smtClean="0">
                <a:solidFill>
                  <a:srgbClr val="000000"/>
                </a:solidFill>
              </a:rPr>
              <a:t>Supper kit and milk </a:t>
            </a:r>
            <a:r>
              <a:rPr lang="en-US" sz="2400" dirty="0" smtClean="0">
                <a:solidFill>
                  <a:srgbClr val="000000"/>
                </a:solidFill>
              </a:rPr>
              <a:t>(1%, non-fat or lactose free)</a:t>
            </a:r>
          </a:p>
          <a:p>
            <a:pPr marL="182563" lvl="3">
              <a:lnSpc>
                <a:spcPct val="80000"/>
              </a:lnSpc>
              <a:buFont typeface="Arial" pitchFamily="34" charset="0"/>
              <a:buChar char="•"/>
              <a:defRPr/>
            </a:pPr>
            <a:endParaRPr lang="en-US" sz="600" dirty="0" smtClean="0">
              <a:solidFill>
                <a:srgbClr val="000000"/>
              </a:solidFill>
            </a:endParaRPr>
          </a:p>
          <a:p>
            <a:pPr marL="346075" lvl="3" indent="-346075">
              <a:lnSpc>
                <a:spcPct val="80000"/>
              </a:lnSpc>
              <a:spcBef>
                <a:spcPts val="0"/>
              </a:spcBef>
              <a:buFont typeface="Arial" pitchFamily="34" charset="0"/>
              <a:buChar char="•"/>
              <a:defRPr/>
            </a:pPr>
            <a:r>
              <a:rPr lang="en-US" sz="2400" dirty="0" smtClean="0">
                <a:solidFill>
                  <a:srgbClr val="000000"/>
                </a:solidFill>
              </a:rPr>
              <a:t>Consumed on the      </a:t>
            </a:r>
          </a:p>
          <a:p>
            <a:pPr marL="346075" lvl="3" indent="-346075">
              <a:lnSpc>
                <a:spcPct val="80000"/>
              </a:lnSpc>
              <a:spcBef>
                <a:spcPts val="0"/>
              </a:spcBef>
              <a:buNone/>
              <a:defRPr/>
            </a:pPr>
            <a:r>
              <a:rPr lang="en-US" sz="2400" dirty="0" smtClean="0">
                <a:solidFill>
                  <a:srgbClr val="000000"/>
                </a:solidFill>
              </a:rPr>
              <a:t>     school campus</a:t>
            </a:r>
          </a:p>
          <a:p>
            <a:pPr marL="182563" lvl="3">
              <a:lnSpc>
                <a:spcPct val="80000"/>
              </a:lnSpc>
              <a:buFont typeface="Arial" pitchFamily="34" charset="0"/>
              <a:buChar char="•"/>
              <a:defRPr/>
            </a:pPr>
            <a:endParaRPr lang="en-US" sz="1000" dirty="0" smtClean="0">
              <a:solidFill>
                <a:srgbClr val="000000"/>
              </a:solidFill>
            </a:endParaRPr>
          </a:p>
          <a:p>
            <a:pPr marL="330200" lvl="3" indent="-330200">
              <a:lnSpc>
                <a:spcPct val="80000"/>
              </a:lnSpc>
              <a:spcBef>
                <a:spcPts val="0"/>
              </a:spcBef>
              <a:buFont typeface="Arial" pitchFamily="34" charset="0"/>
              <a:buChar char="•"/>
              <a:defRPr/>
            </a:pPr>
            <a:r>
              <a:rPr lang="en-US" sz="2400" dirty="0" smtClean="0">
                <a:solidFill>
                  <a:srgbClr val="000000"/>
                </a:solidFill>
              </a:rPr>
              <a:t>Prior to checking off or writing the students name all menu items must be taken</a:t>
            </a:r>
          </a:p>
          <a:p>
            <a:pPr marL="182563" lvl="3">
              <a:lnSpc>
                <a:spcPct val="80000"/>
              </a:lnSpc>
              <a:buFont typeface="Arial" pitchFamily="34" charset="0"/>
              <a:buChar char="•"/>
              <a:defRPr/>
            </a:pPr>
            <a:endParaRPr lang="en-US" sz="1000" dirty="0" smtClean="0">
              <a:solidFill>
                <a:srgbClr val="000000"/>
              </a:solidFill>
            </a:endParaRPr>
          </a:p>
          <a:p>
            <a:pPr marL="330200" lvl="3" indent="-376238">
              <a:lnSpc>
                <a:spcPct val="80000"/>
              </a:lnSpc>
              <a:buFont typeface="Arial" pitchFamily="34" charset="0"/>
              <a:buChar char="•"/>
              <a:defRPr/>
            </a:pPr>
            <a:r>
              <a:rPr lang="en-US" sz="2400" dirty="0" smtClean="0">
                <a:solidFill>
                  <a:srgbClr val="000000"/>
                </a:solidFill>
              </a:rPr>
              <a:t>Non-Offer Versus Serve</a:t>
            </a:r>
          </a:p>
          <a:p>
            <a:endParaRPr lang="en-US" sz="2800" dirty="0" smtClean="0">
              <a:solidFill>
                <a:srgbClr val="000000"/>
              </a:solidFill>
            </a:endParaRPr>
          </a:p>
          <a:p>
            <a:pPr lvl="2"/>
            <a:endParaRPr lang="en-US" dirty="0"/>
          </a:p>
        </p:txBody>
      </p:sp>
      <p:sp>
        <p:nvSpPr>
          <p:cNvPr id="4" name="Rectangle 2"/>
          <p:cNvSpPr txBox="1">
            <a:spLocks noGrp="1" noChangeArrowheads="1"/>
          </p:cNvSpPr>
          <p:nvPr>
            <p:ph type="title"/>
          </p:nvPr>
        </p:nvSpPr>
        <p:spPr bwMode="auto">
          <a:xfrm>
            <a:off x="142504" y="118755"/>
            <a:ext cx="8122722" cy="926275"/>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Reimbursable Supper Meal</a:t>
            </a:r>
            <a:endParaRPr lang="en-US" sz="4000" b="1" dirty="0">
              <a:solidFill>
                <a:srgbClr val="000000"/>
              </a:solidFill>
              <a:ea typeface="+mj-ea"/>
              <a:cs typeface="+mj-cs"/>
            </a:endParaRPr>
          </a:p>
        </p:txBody>
      </p:sp>
      <p:pic>
        <p:nvPicPr>
          <p:cNvPr id="7" name="Picture 7"/>
          <p:cNvPicPr>
            <a:picLocks noChangeAspect="1" noChangeArrowheads="1"/>
          </p:cNvPicPr>
          <p:nvPr/>
        </p:nvPicPr>
        <p:blipFill>
          <a:blip r:embed="rId3" cstate="print"/>
          <a:srcRect/>
          <a:stretch>
            <a:fillRect/>
          </a:stretch>
        </p:blipFill>
        <p:spPr bwMode="auto">
          <a:xfrm>
            <a:off x="4419600" y="945916"/>
            <a:ext cx="4395788" cy="4461641"/>
          </a:xfrm>
          <a:prstGeom prst="rect">
            <a:avLst/>
          </a:prstGeom>
          <a:noFill/>
          <a:ln w="9525">
            <a:noFill/>
            <a:miter lim="800000"/>
            <a:headEnd/>
            <a:tailEnd/>
          </a:ln>
        </p:spPr>
      </p:pic>
      <p:sp>
        <p:nvSpPr>
          <p:cNvPr id="8" name="TextBox 7"/>
          <p:cNvSpPr txBox="1"/>
          <p:nvPr/>
        </p:nvSpPr>
        <p:spPr>
          <a:xfrm>
            <a:off x="4156838" y="5370792"/>
            <a:ext cx="4876800" cy="1082091"/>
          </a:xfrm>
          <a:prstGeom prst="rect">
            <a:avLst/>
          </a:prstGeom>
          <a:noFill/>
        </p:spPr>
        <p:txBody>
          <a:bodyPr>
            <a:spAutoFit/>
          </a:bodyPr>
          <a:lstStyle/>
          <a:p>
            <a:pPr marL="182563" lvl="3" algn="ctr">
              <a:lnSpc>
                <a:spcPct val="80000"/>
              </a:lnSpc>
              <a:buClr>
                <a:schemeClr val="accent2"/>
              </a:buClr>
              <a:defRPr/>
            </a:pPr>
            <a:r>
              <a:rPr lang="en-US" sz="1600" dirty="0">
                <a:solidFill>
                  <a:srgbClr val="000000"/>
                </a:solidFill>
                <a:latin typeface="+mn-lt"/>
              </a:rPr>
              <a:t>Supper kit and 1% Milk     </a:t>
            </a:r>
          </a:p>
          <a:p>
            <a:pPr marL="182563" lvl="3" algn="ctr">
              <a:lnSpc>
                <a:spcPct val="80000"/>
              </a:lnSpc>
              <a:buClr>
                <a:schemeClr val="accent2"/>
              </a:buClr>
              <a:defRPr/>
            </a:pPr>
            <a:r>
              <a:rPr lang="en-US" sz="1600" dirty="0">
                <a:solidFill>
                  <a:srgbClr val="000000"/>
                </a:solidFill>
                <a:latin typeface="+mn-lt"/>
              </a:rPr>
              <a:t>  OR </a:t>
            </a:r>
          </a:p>
          <a:p>
            <a:pPr marL="182563" lvl="3" algn="ctr">
              <a:lnSpc>
                <a:spcPct val="80000"/>
              </a:lnSpc>
              <a:buClr>
                <a:schemeClr val="accent2"/>
              </a:buClr>
              <a:defRPr/>
            </a:pPr>
            <a:r>
              <a:rPr lang="en-US" sz="1600" dirty="0">
                <a:solidFill>
                  <a:srgbClr val="000000"/>
                </a:solidFill>
                <a:latin typeface="+mn-lt"/>
              </a:rPr>
              <a:t> Supper kit and non fat milk</a:t>
            </a:r>
          </a:p>
          <a:p>
            <a:pPr marL="182563" lvl="3" algn="ctr">
              <a:lnSpc>
                <a:spcPct val="80000"/>
              </a:lnSpc>
              <a:buClr>
                <a:schemeClr val="accent2"/>
              </a:buClr>
              <a:defRPr/>
            </a:pPr>
            <a:r>
              <a:rPr lang="en-US" sz="1600" dirty="0">
                <a:solidFill>
                  <a:srgbClr val="000000"/>
                </a:solidFill>
                <a:latin typeface="+mn-lt"/>
              </a:rPr>
              <a:t>OR</a:t>
            </a:r>
          </a:p>
          <a:p>
            <a:pPr marL="182563" lvl="3" algn="ctr">
              <a:lnSpc>
                <a:spcPct val="80000"/>
              </a:lnSpc>
              <a:buClr>
                <a:schemeClr val="accent2"/>
              </a:buClr>
              <a:defRPr/>
            </a:pPr>
            <a:r>
              <a:rPr lang="en-US" sz="1600" dirty="0">
                <a:solidFill>
                  <a:srgbClr val="000000"/>
                </a:solidFill>
                <a:latin typeface="+mn-lt"/>
              </a:rPr>
              <a:t>Supper kit and lactose free milk</a:t>
            </a:r>
          </a:p>
        </p:txBody>
      </p:sp>
      <p:pic>
        <p:nvPicPr>
          <p:cNvPr id="6" name="Picture 2"/>
          <p:cNvPicPr>
            <a:picLocks noChangeAspect="1" noChangeArrowheads="1"/>
          </p:cNvPicPr>
          <p:nvPr/>
        </p:nvPicPr>
        <p:blipFill>
          <a:blip r:embed="rId4" cstate="print"/>
          <a:srcRect/>
          <a:stretch>
            <a:fillRect/>
          </a:stretch>
        </p:blipFill>
        <p:spPr>
          <a:xfrm>
            <a:off x="4419600" y="943302"/>
            <a:ext cx="954088" cy="1292225"/>
          </a:xfrm>
          <a:prstGeom prst="rect">
            <a:avLst/>
          </a:prstGeom>
        </p:spPr>
      </p:pic>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bwMode="auto">
          <a:xfrm>
            <a:off x="142504" y="118755"/>
            <a:ext cx="8122722" cy="926275"/>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Point of Service Guideline </a:t>
            </a:r>
            <a:endParaRPr lang="en-US" sz="4000" b="1" dirty="0">
              <a:solidFill>
                <a:srgbClr val="000000"/>
              </a:solidFill>
              <a:ea typeface="+mj-ea"/>
              <a:cs typeface="+mj-cs"/>
            </a:endParaRPr>
          </a:p>
        </p:txBody>
      </p:sp>
      <p:sp>
        <p:nvSpPr>
          <p:cNvPr id="6" name="TextBox 5"/>
          <p:cNvSpPr txBox="1"/>
          <p:nvPr/>
        </p:nvSpPr>
        <p:spPr>
          <a:xfrm>
            <a:off x="73570" y="2509340"/>
            <a:ext cx="1219200" cy="1022131"/>
          </a:xfrm>
          <a:prstGeom prst="rect">
            <a:avLst/>
          </a:prstGeom>
          <a:noFill/>
          <a:ln>
            <a:solidFill>
              <a:schemeClr val="tx1"/>
            </a:solidFill>
          </a:ln>
        </p:spPr>
        <p:txBody>
          <a:bodyPr wrap="square">
            <a:spAutoFit/>
          </a:bodyPr>
          <a:lstStyle/>
          <a:p>
            <a:pPr algn="ctr">
              <a:defRPr/>
            </a:pPr>
            <a:r>
              <a:rPr lang="en-US" sz="2000" dirty="0">
                <a:solidFill>
                  <a:srgbClr val="000000"/>
                </a:solidFill>
                <a:latin typeface="+mn-lt"/>
              </a:rPr>
              <a:t>Line Starts Here</a:t>
            </a:r>
          </a:p>
        </p:txBody>
      </p:sp>
      <p:pic>
        <p:nvPicPr>
          <p:cNvPr id="9" name="Picture 13"/>
          <p:cNvPicPr>
            <a:picLocks noGrp="1" noChangeAspect="1" noChangeArrowheads="1"/>
          </p:cNvPicPr>
          <p:nvPr>
            <p:ph idx="1"/>
          </p:nvPr>
        </p:nvPicPr>
        <p:blipFill>
          <a:blip r:embed="rId4" cstate="print"/>
          <a:srcRect/>
          <a:stretch>
            <a:fillRect/>
          </a:stretch>
        </p:blipFill>
        <p:spPr>
          <a:xfrm>
            <a:off x="1565377" y="2322139"/>
            <a:ext cx="1903706" cy="1675095"/>
          </a:xfrm>
        </p:spPr>
      </p:pic>
      <p:pic>
        <p:nvPicPr>
          <p:cNvPr id="10" name="Picture 2"/>
          <p:cNvPicPr>
            <a:picLocks noChangeAspect="1" noChangeArrowheads="1"/>
          </p:cNvPicPr>
          <p:nvPr/>
        </p:nvPicPr>
        <p:blipFill>
          <a:blip r:embed="rId5" cstate="print"/>
          <a:srcRect/>
          <a:stretch>
            <a:fillRect/>
          </a:stretch>
        </p:blipFill>
        <p:spPr bwMode="auto">
          <a:xfrm>
            <a:off x="3644464" y="2144106"/>
            <a:ext cx="1371600" cy="1857375"/>
          </a:xfrm>
          <a:prstGeom prst="rect">
            <a:avLst/>
          </a:prstGeom>
          <a:noFill/>
          <a:ln w="9525">
            <a:noFill/>
            <a:miter lim="800000"/>
            <a:headEnd/>
            <a:tailEnd/>
          </a:ln>
        </p:spPr>
      </p:pic>
      <p:graphicFrame>
        <p:nvGraphicFramePr>
          <p:cNvPr id="2050" name="Object 2"/>
          <p:cNvGraphicFramePr>
            <a:graphicFrameLocks noChangeAspect="1"/>
          </p:cNvGraphicFramePr>
          <p:nvPr/>
        </p:nvGraphicFramePr>
        <p:xfrm>
          <a:off x="5257800" y="1947474"/>
          <a:ext cx="2070100" cy="2184400"/>
        </p:xfrm>
        <a:graphic>
          <a:graphicData uri="http://schemas.openxmlformats.org/presentationml/2006/ole">
            <mc:AlternateContent xmlns:mc="http://schemas.openxmlformats.org/markup-compatibility/2006">
              <mc:Choice xmlns:v="urn:schemas-microsoft-com:vml" Requires="v">
                <p:oleObj spid="_x0000_s2092" name="Acrobat Document" r:id="rId6" imgW="7768440" imgH="10050480" progId="AcroExch.Document.7">
                  <p:embed/>
                </p:oleObj>
              </mc:Choice>
              <mc:Fallback>
                <p:oleObj name="Acrobat Document" r:id="rId6" imgW="7768440" imgH="10050480" progId="AcroExch.Document.7">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947474"/>
                        <a:ext cx="2070100" cy="218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7667298" y="2446276"/>
            <a:ext cx="1371600" cy="1323975"/>
          </a:xfrm>
          <a:prstGeom prst="rect">
            <a:avLst/>
          </a:prstGeom>
          <a:noFill/>
          <a:ln>
            <a:solidFill>
              <a:schemeClr val="tx1"/>
            </a:solidFill>
          </a:ln>
        </p:spPr>
        <p:txBody>
          <a:bodyPr>
            <a:spAutoFit/>
          </a:bodyPr>
          <a:lstStyle/>
          <a:p>
            <a:pPr algn="ctr">
              <a:defRPr/>
            </a:pPr>
            <a:r>
              <a:rPr lang="en-US" sz="2000" dirty="0">
                <a:solidFill>
                  <a:srgbClr val="000000"/>
                </a:solidFill>
                <a:latin typeface="+mn-lt"/>
              </a:rPr>
              <a:t>Consumed on the school campus</a:t>
            </a:r>
          </a:p>
        </p:txBody>
      </p:sp>
      <p:sp>
        <p:nvSpPr>
          <p:cNvPr id="12" name="Right Arrow 11"/>
          <p:cNvSpPr/>
          <p:nvPr/>
        </p:nvSpPr>
        <p:spPr>
          <a:xfrm>
            <a:off x="1308536" y="2835166"/>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a:off x="3352800" y="2848302"/>
            <a:ext cx="381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3"/>
          <p:cNvSpPr/>
          <p:nvPr/>
        </p:nvSpPr>
        <p:spPr>
          <a:xfrm>
            <a:off x="4924098" y="2864068"/>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p:cNvSpPr/>
          <p:nvPr/>
        </p:nvSpPr>
        <p:spPr>
          <a:xfrm>
            <a:off x="7286298" y="28956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57926" y="1419225"/>
            <a:ext cx="8229600" cy="4556125"/>
          </a:xfrm>
        </p:spPr>
        <p:txBody>
          <a:bodyPr>
            <a:noAutofit/>
          </a:bodyPr>
          <a:lstStyle/>
          <a:p>
            <a:pPr>
              <a:lnSpc>
                <a:spcPct val="80000"/>
              </a:lnSpc>
            </a:pPr>
            <a:endParaRPr lang="en-US" b="1" dirty="0" smtClean="0">
              <a:solidFill>
                <a:srgbClr val="006400"/>
              </a:solidFill>
            </a:endParaRPr>
          </a:p>
          <a:p>
            <a:pPr marL="1260475" lvl="2" indent="-346075">
              <a:lnSpc>
                <a:spcPct val="80000"/>
              </a:lnSpc>
              <a:defRPr/>
            </a:pPr>
            <a:endParaRPr lang="en-US" dirty="0">
              <a:solidFill>
                <a:srgbClr val="000000"/>
              </a:solidFill>
            </a:endParaRPr>
          </a:p>
        </p:txBody>
      </p:sp>
      <p:sp>
        <p:nvSpPr>
          <p:cNvPr id="6" name="Rectangle 2"/>
          <p:cNvSpPr txBox="1">
            <a:spLocks noGrp="1" noChangeArrowheads="1"/>
          </p:cNvSpPr>
          <p:nvPr>
            <p:ph type="title" idx="4294967295"/>
          </p:nvPr>
        </p:nvSpPr>
        <p:spPr bwMode="auto">
          <a:xfrm>
            <a:off x="157926" y="103079"/>
            <a:ext cx="8229600" cy="882261"/>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Weekly Attendance Rosters</a:t>
            </a:r>
            <a:endParaRPr lang="en-US" sz="4000" b="1" dirty="0">
              <a:solidFill>
                <a:srgbClr val="000000"/>
              </a:solidFill>
            </a:endParaRPr>
          </a:p>
        </p:txBody>
      </p:sp>
      <p:pic>
        <p:nvPicPr>
          <p:cNvPr id="5" name="Picture 2"/>
          <p:cNvPicPr>
            <a:picLocks noChangeAspect="1" noChangeArrowheads="1"/>
          </p:cNvPicPr>
          <p:nvPr/>
        </p:nvPicPr>
        <p:blipFill>
          <a:blip r:embed="rId3" cstate="print"/>
          <a:srcRect/>
          <a:stretch>
            <a:fillRect/>
          </a:stretch>
        </p:blipFill>
        <p:spPr bwMode="auto">
          <a:xfrm>
            <a:off x="228600" y="985340"/>
            <a:ext cx="2667000" cy="3513138"/>
          </a:xfrm>
          <a:prstGeom prst="rect">
            <a:avLst/>
          </a:prstGeom>
          <a:noFill/>
          <a:ln w="9525">
            <a:solidFill>
              <a:schemeClr val="tx1"/>
            </a:solid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6077604" y="993228"/>
            <a:ext cx="2971800" cy="3451225"/>
          </a:xfrm>
          <a:prstGeom prst="rect">
            <a:avLst/>
          </a:prstGeom>
          <a:noFill/>
          <a:ln w="9525">
            <a:solidFill>
              <a:schemeClr val="tx1"/>
            </a:solidFill>
            <a:miter lim="800000"/>
            <a:headEnd/>
            <a:tailEnd/>
          </a:ln>
        </p:spPr>
      </p:pic>
      <p:pic>
        <p:nvPicPr>
          <p:cNvPr id="7" name="Picture 7" descr="C:\Documents and Settings\dawn.soto\My Documents\Supper Program\109th LA's Best.JPG"/>
          <p:cNvPicPr>
            <a:picLocks noChangeAspect="1" noChangeArrowheads="1"/>
          </p:cNvPicPr>
          <p:nvPr/>
        </p:nvPicPr>
        <p:blipFill>
          <a:blip r:embed="rId5" cstate="print"/>
          <a:srcRect/>
          <a:stretch>
            <a:fillRect/>
          </a:stretch>
        </p:blipFill>
        <p:spPr bwMode="auto">
          <a:xfrm>
            <a:off x="2667000" y="1528374"/>
            <a:ext cx="3505200" cy="2889250"/>
          </a:xfrm>
          <a:prstGeom prst="rect">
            <a:avLst/>
          </a:prstGeom>
          <a:noFill/>
          <a:ln w="9525">
            <a:solidFill>
              <a:schemeClr val="tx1"/>
            </a:solidFill>
            <a:miter lim="800000"/>
            <a:headEnd/>
            <a:tailEnd/>
          </a:ln>
        </p:spPr>
      </p:pic>
      <p:sp>
        <p:nvSpPr>
          <p:cNvPr id="9" name="Rectangle 8"/>
          <p:cNvSpPr/>
          <p:nvPr/>
        </p:nvSpPr>
        <p:spPr>
          <a:xfrm>
            <a:off x="157926" y="4498478"/>
            <a:ext cx="8820804" cy="1766637"/>
          </a:xfrm>
          <a:prstGeom prst="rect">
            <a:avLst/>
          </a:prstGeom>
        </p:spPr>
        <p:txBody>
          <a:bodyPr wrap="square">
            <a:spAutoFit/>
          </a:bodyPr>
          <a:lstStyle/>
          <a:p>
            <a:pPr marL="346075" indent="-346075">
              <a:lnSpc>
                <a:spcPct val="80000"/>
              </a:lnSpc>
              <a:buFont typeface="Arial" pitchFamily="34" charset="0"/>
              <a:buChar char="•"/>
            </a:pPr>
            <a:r>
              <a:rPr lang="en-US" sz="2200" dirty="0" smtClean="0">
                <a:solidFill>
                  <a:srgbClr val="000000"/>
                </a:solidFill>
              </a:rPr>
              <a:t>Weekly attendance rosters are used by on site programs, these rosters are not used by Youth Services programs</a:t>
            </a:r>
          </a:p>
          <a:p>
            <a:pPr marL="346075" indent="-346075">
              <a:lnSpc>
                <a:spcPct val="80000"/>
              </a:lnSpc>
              <a:buFont typeface="Arial" pitchFamily="34" charset="0"/>
              <a:buChar char="•"/>
            </a:pPr>
            <a:r>
              <a:rPr lang="en-US" sz="2200" dirty="0" smtClean="0">
                <a:solidFill>
                  <a:srgbClr val="000000"/>
                </a:solidFill>
              </a:rPr>
              <a:t>The purpose of the attendance rosters is to document those who were in attendance on any given day</a:t>
            </a:r>
          </a:p>
          <a:p>
            <a:pPr marL="346075" indent="-346075">
              <a:lnSpc>
                <a:spcPct val="80000"/>
              </a:lnSpc>
              <a:buFont typeface="Arial" pitchFamily="34" charset="0"/>
              <a:buChar char="•"/>
            </a:pPr>
            <a:r>
              <a:rPr lang="en-US" sz="2200" dirty="0" smtClean="0">
                <a:solidFill>
                  <a:srgbClr val="000000"/>
                </a:solidFill>
              </a:rPr>
              <a:t>At the completion of Fridays meal service, return the weekly attendance roster to the FS Manager with the supper count form</a:t>
            </a:r>
            <a:endParaRPr lang="en-US" sz="2200" b="1" dirty="0" smtClean="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57926" y="1419225"/>
            <a:ext cx="4098764" cy="4556125"/>
          </a:xfrm>
        </p:spPr>
        <p:txBody>
          <a:bodyPr>
            <a:noAutofit/>
          </a:bodyPr>
          <a:lstStyle/>
          <a:p>
            <a:pPr>
              <a:lnSpc>
                <a:spcPct val="80000"/>
              </a:lnSpc>
            </a:pPr>
            <a:endParaRPr lang="en-US" b="1" dirty="0" smtClean="0">
              <a:solidFill>
                <a:srgbClr val="006400"/>
              </a:solidFill>
            </a:endParaRPr>
          </a:p>
          <a:p>
            <a:pPr marL="1260475" lvl="2" indent="-346075">
              <a:lnSpc>
                <a:spcPct val="80000"/>
              </a:lnSpc>
              <a:defRPr/>
            </a:pPr>
            <a:endParaRPr lang="en-US" dirty="0">
              <a:solidFill>
                <a:srgbClr val="000000"/>
              </a:solidFill>
            </a:endParaRPr>
          </a:p>
        </p:txBody>
      </p:sp>
      <p:sp>
        <p:nvSpPr>
          <p:cNvPr id="6" name="Rectangle 2"/>
          <p:cNvSpPr txBox="1">
            <a:spLocks noGrp="1" noChangeArrowheads="1"/>
          </p:cNvSpPr>
          <p:nvPr>
            <p:ph type="title" idx="4294967295"/>
          </p:nvPr>
        </p:nvSpPr>
        <p:spPr bwMode="auto">
          <a:xfrm>
            <a:off x="157926" y="63064"/>
            <a:ext cx="8986074" cy="1308863"/>
          </a:xfrm>
          <a:prstGeom prst="rect">
            <a:avLst/>
          </a:prstGeom>
          <a:noFill/>
          <a:ln w="9525">
            <a:noFill/>
            <a:miter lim="800000"/>
            <a:headEnd/>
            <a:tailEnd/>
          </a:ln>
        </p:spPr>
        <p:txBody>
          <a:bodyPr bIns="91440" anchor="b">
            <a:noAutofit/>
          </a:bodyPr>
          <a:lstStyle/>
          <a:p>
            <a:pPr algn="l">
              <a:defRPr/>
            </a:pPr>
            <a:r>
              <a:rPr lang="en-US" sz="3800" b="1" dirty="0" smtClean="0">
                <a:solidFill>
                  <a:srgbClr val="000000"/>
                </a:solidFill>
              </a:rPr>
              <a:t>Youth Services /High School ONLY</a:t>
            </a:r>
            <a:br>
              <a:rPr lang="en-US" sz="3800" b="1" dirty="0" smtClean="0">
                <a:solidFill>
                  <a:srgbClr val="000000"/>
                </a:solidFill>
              </a:rPr>
            </a:br>
            <a:r>
              <a:rPr lang="en-US" sz="3800" b="1" dirty="0" smtClean="0">
                <a:solidFill>
                  <a:srgbClr val="000000"/>
                </a:solidFill>
              </a:rPr>
              <a:t>Supper Community Feed Attendance Roster</a:t>
            </a:r>
          </a:p>
        </p:txBody>
      </p:sp>
      <p:pic>
        <p:nvPicPr>
          <p:cNvPr id="11" name="Picture 5"/>
          <p:cNvPicPr>
            <a:picLocks noChangeAspect="1" noChangeArrowheads="1"/>
          </p:cNvPicPr>
          <p:nvPr/>
        </p:nvPicPr>
        <p:blipFill>
          <a:blip r:embed="rId3" cstate="print"/>
          <a:srcRect/>
          <a:stretch>
            <a:fillRect/>
          </a:stretch>
        </p:blipFill>
        <p:spPr bwMode="auto">
          <a:xfrm rot="10800000" flipH="1" flipV="1">
            <a:off x="4950375" y="1340395"/>
            <a:ext cx="4038600" cy="5005224"/>
          </a:xfrm>
          <a:prstGeom prst="rect">
            <a:avLst/>
          </a:prstGeom>
          <a:noFill/>
          <a:ln w="9525">
            <a:noFill/>
            <a:miter lim="800000"/>
            <a:headEnd/>
            <a:tailEnd/>
          </a:ln>
        </p:spPr>
      </p:pic>
      <p:sp>
        <p:nvSpPr>
          <p:cNvPr id="10" name="Text Placeholder 8"/>
          <p:cNvSpPr txBox="1">
            <a:spLocks/>
          </p:cNvSpPr>
          <p:nvPr/>
        </p:nvSpPr>
        <p:spPr>
          <a:xfrm>
            <a:off x="157925" y="1341438"/>
            <a:ext cx="4666321" cy="5516562"/>
          </a:xfrm>
          <a:prstGeom prst="rect">
            <a:avLst/>
          </a:prstGeom>
        </p:spPr>
        <p:txBody>
          <a:bodyPr/>
          <a:lstStyle/>
          <a:p>
            <a:pPr marL="346075" marR="0" lvl="2" indent="-346075" algn="l" defTabSz="457200" rtl="0" eaLnBrk="1" fontAlgn="auto" latinLnBrk="0" hangingPunct="1">
              <a:lnSpc>
                <a:spcPct val="80000"/>
              </a:lnSpc>
              <a:spcBef>
                <a:spcPct val="20000"/>
              </a:spcBef>
              <a:spcAft>
                <a:spcPts val="0"/>
              </a:spcAft>
              <a:buClr>
                <a:srgbClr val="000000"/>
              </a:buClr>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mn-lt"/>
                <a:ea typeface="+mn-ea"/>
                <a:cs typeface="+mn-cs"/>
              </a:rPr>
              <a:t>Participants (including non-after school participants) sign their names on the Supper Community Feed Attendance Roster</a:t>
            </a:r>
          </a:p>
          <a:p>
            <a:pPr marL="776288" marR="0" lvl="2" indent="0" algn="l" defTabSz="457200" rtl="0" eaLnBrk="1" fontAlgn="auto" latinLnBrk="0" hangingPunct="1">
              <a:lnSpc>
                <a:spcPct val="80000"/>
              </a:lnSpc>
              <a:spcBef>
                <a:spcPct val="20000"/>
              </a:spcBef>
              <a:spcAft>
                <a:spcPts val="0"/>
              </a:spcAft>
              <a:buClr>
                <a:schemeClr val="accent2"/>
              </a:buClr>
              <a:buSzTx/>
              <a:buFont typeface="Arial"/>
              <a:buChar char="•"/>
              <a:tabLst/>
              <a:defRPr/>
            </a:pPr>
            <a:endParaRPr kumimoji="0" lang="en-US" sz="400" b="0" i="0" u="none" strike="noStrike" kern="1200" cap="none" spc="0" normalizeH="0" baseline="0" noProof="0" dirty="0" smtClean="0">
              <a:ln>
                <a:noFill/>
              </a:ln>
              <a:solidFill>
                <a:srgbClr val="000000"/>
              </a:solidFill>
              <a:effectLst/>
              <a:uLnTx/>
              <a:uFillTx/>
              <a:latin typeface="+mn-lt"/>
              <a:ea typeface="+mn-ea"/>
              <a:cs typeface="+mn-cs"/>
            </a:endParaRPr>
          </a:p>
          <a:p>
            <a:pPr marL="346075" marR="0" lvl="2" indent="-282575" algn="l" defTabSz="457200" rtl="0" eaLnBrk="1" fontAlgn="auto" latinLnBrk="0" hangingPunct="1">
              <a:lnSpc>
                <a:spcPct val="80000"/>
              </a:lnSpc>
              <a:spcBef>
                <a:spcPct val="20000"/>
              </a:spcBef>
              <a:spcAft>
                <a:spcPts val="0"/>
              </a:spcAft>
              <a:buSzTx/>
              <a:buFont typeface="Arial" pitchFamily="34" charset="0"/>
              <a:buChar char="•"/>
              <a:defRPr/>
            </a:pPr>
            <a:r>
              <a:rPr kumimoji="0" lang="en-US" sz="2400" b="0" i="0" u="none" strike="noStrike" kern="1200" cap="none" spc="0" normalizeH="0" baseline="0" noProof="0" dirty="0" smtClean="0">
                <a:ln>
                  <a:noFill/>
                </a:ln>
                <a:solidFill>
                  <a:srgbClr val="000000"/>
                </a:solidFill>
                <a:effectLst/>
                <a:uLnTx/>
                <a:uFillTx/>
                <a:latin typeface="+mn-lt"/>
                <a:ea typeface="+mn-ea"/>
                <a:cs typeface="+mn-cs"/>
              </a:rPr>
              <a:t>Names must be legible</a:t>
            </a:r>
          </a:p>
          <a:p>
            <a:pPr marL="1004888" marR="0" lvl="2" indent="-228600" algn="l" defTabSz="457200" rtl="0" eaLnBrk="1" fontAlgn="auto" latinLnBrk="0" hangingPunct="1">
              <a:lnSpc>
                <a:spcPct val="80000"/>
              </a:lnSpc>
              <a:spcBef>
                <a:spcPct val="20000"/>
              </a:spcBef>
              <a:spcAft>
                <a:spcPts val="0"/>
              </a:spcAft>
              <a:buClr>
                <a:schemeClr val="accent2"/>
              </a:buClr>
              <a:buSzTx/>
              <a:buFont typeface="Arial"/>
              <a:buChar char="•"/>
              <a:tabLst/>
              <a:defRPr/>
            </a:pPr>
            <a:endParaRPr kumimoji="0" lang="en-US" sz="400" b="0" i="0" u="none" strike="noStrike" kern="1200" cap="none" spc="0" normalizeH="0" baseline="0" noProof="0" dirty="0" smtClean="0">
              <a:ln>
                <a:noFill/>
              </a:ln>
              <a:solidFill>
                <a:srgbClr val="000000"/>
              </a:solidFill>
              <a:effectLst/>
              <a:uLnTx/>
              <a:uFillTx/>
              <a:latin typeface="+mn-lt"/>
              <a:ea typeface="+mn-ea"/>
              <a:cs typeface="+mn-cs"/>
            </a:endParaRPr>
          </a:p>
          <a:p>
            <a:pPr marL="346075" marR="0" lvl="2" indent="-282575" algn="l" defTabSz="457200" rtl="0" eaLnBrk="1" fontAlgn="auto" latinLnBrk="0" hangingPunct="1">
              <a:lnSpc>
                <a:spcPct val="80000"/>
              </a:lnSpc>
              <a:spcBef>
                <a:spcPct val="20000"/>
              </a:spcBef>
              <a:spcAft>
                <a:spcPts val="0"/>
              </a:spcAft>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mn-lt"/>
                <a:ea typeface="+mn-ea"/>
                <a:cs typeface="+mn-cs"/>
              </a:rPr>
              <a:t>Count the number of student names to determine how many students were in attendance</a:t>
            </a:r>
          </a:p>
          <a:p>
            <a:pPr marL="1004888" marR="0" lvl="2" indent="-228600" algn="l" defTabSz="457200" rtl="0" eaLnBrk="1" fontAlgn="auto" latinLnBrk="0" hangingPunct="1">
              <a:lnSpc>
                <a:spcPct val="80000"/>
              </a:lnSpc>
              <a:spcBef>
                <a:spcPct val="20000"/>
              </a:spcBef>
              <a:spcAft>
                <a:spcPts val="0"/>
              </a:spcAft>
              <a:buClr>
                <a:schemeClr val="accent2"/>
              </a:buClr>
              <a:buSzTx/>
              <a:buFont typeface="Arial" pitchFamily="34" charset="0"/>
              <a:buChar char="•"/>
              <a:tabLst/>
              <a:defRPr/>
            </a:pPr>
            <a:endParaRPr kumimoji="0" lang="en-US" sz="400" b="0" i="0" u="none" strike="noStrike" kern="1200" cap="none" spc="0" normalizeH="0" baseline="0" noProof="0" dirty="0" smtClean="0">
              <a:ln>
                <a:noFill/>
              </a:ln>
              <a:solidFill>
                <a:srgbClr val="000000"/>
              </a:solidFill>
              <a:effectLst/>
              <a:uLnTx/>
              <a:uFillTx/>
              <a:latin typeface="+mn-lt"/>
              <a:ea typeface="+mn-ea"/>
              <a:cs typeface="+mn-cs"/>
            </a:endParaRPr>
          </a:p>
          <a:p>
            <a:pPr marL="346075" marR="0" lvl="2" indent="-346075" algn="l" defTabSz="457200" rtl="0" eaLnBrk="1" fontAlgn="auto" latinLnBrk="0" hangingPunct="1">
              <a:lnSpc>
                <a:spcPct val="80000"/>
              </a:lnSpc>
              <a:spcBef>
                <a:spcPct val="20000"/>
              </a:spcBef>
              <a:spcAft>
                <a:spcPts val="0"/>
              </a:spcAft>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mn-lt"/>
                <a:ea typeface="+mn-ea"/>
                <a:cs typeface="+mn-cs"/>
              </a:rPr>
              <a:t>The number of students in attendance is documented on the Supper Meal Count form</a:t>
            </a:r>
          </a:p>
          <a:p>
            <a:pPr marL="1004888" marR="0" lvl="2" indent="-228600" algn="l" defTabSz="457200" rtl="0" eaLnBrk="1" fontAlgn="auto" latinLnBrk="0" hangingPunct="1">
              <a:lnSpc>
                <a:spcPct val="80000"/>
              </a:lnSpc>
              <a:spcBef>
                <a:spcPct val="20000"/>
              </a:spcBef>
              <a:spcAft>
                <a:spcPts val="0"/>
              </a:spcAft>
              <a:buClr>
                <a:schemeClr val="accent2"/>
              </a:buClr>
              <a:buSzTx/>
              <a:buFont typeface="Arial"/>
              <a:buChar char="•"/>
              <a:tabLst/>
              <a:defRPr/>
            </a:pPr>
            <a:endParaRPr kumimoji="0" lang="en-US" sz="400" b="0" i="0" u="none" strike="noStrike" kern="1200" cap="none" spc="0" normalizeH="0" baseline="0" noProof="0" dirty="0" smtClean="0">
              <a:ln>
                <a:noFill/>
              </a:ln>
              <a:solidFill>
                <a:srgbClr val="000000"/>
              </a:solidFill>
              <a:effectLst/>
              <a:uLnTx/>
              <a:uFillTx/>
              <a:latin typeface="+mn-lt"/>
              <a:ea typeface="+mn-ea"/>
              <a:cs typeface="+mn-cs"/>
            </a:endParaRPr>
          </a:p>
          <a:p>
            <a:pPr marL="346075" marR="0" lvl="2" indent="-346075" algn="l" defTabSz="457200" rtl="0" eaLnBrk="1" fontAlgn="auto" latinLnBrk="0" hangingPunct="1">
              <a:lnSpc>
                <a:spcPct val="80000"/>
              </a:lnSpc>
              <a:spcBef>
                <a:spcPct val="20000"/>
              </a:spcBef>
              <a:spcAft>
                <a:spcPts val="0"/>
              </a:spcAft>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mn-lt"/>
                <a:ea typeface="+mn-ea"/>
                <a:cs typeface="+mn-cs"/>
              </a:rPr>
              <a:t>Sign-up sheets should be collected and returned to the Food Services Manager daily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57926" y="1419225"/>
            <a:ext cx="4098764" cy="4556125"/>
          </a:xfrm>
        </p:spPr>
        <p:txBody>
          <a:bodyPr>
            <a:noAutofit/>
          </a:bodyPr>
          <a:lstStyle/>
          <a:p>
            <a:pPr>
              <a:lnSpc>
                <a:spcPct val="80000"/>
              </a:lnSpc>
            </a:pPr>
            <a:endParaRPr lang="en-US" b="1" dirty="0" smtClean="0">
              <a:solidFill>
                <a:srgbClr val="006400"/>
              </a:solidFill>
            </a:endParaRPr>
          </a:p>
          <a:p>
            <a:pPr marL="1260475" lvl="2" indent="-346075">
              <a:lnSpc>
                <a:spcPct val="80000"/>
              </a:lnSpc>
              <a:defRPr/>
            </a:pPr>
            <a:endParaRPr lang="en-US" dirty="0">
              <a:solidFill>
                <a:srgbClr val="000000"/>
              </a:solidFill>
            </a:endParaRPr>
          </a:p>
        </p:txBody>
      </p:sp>
      <p:sp>
        <p:nvSpPr>
          <p:cNvPr id="6" name="Rectangle 2"/>
          <p:cNvSpPr txBox="1">
            <a:spLocks noGrp="1" noChangeArrowheads="1"/>
          </p:cNvSpPr>
          <p:nvPr>
            <p:ph type="title" idx="4294967295"/>
          </p:nvPr>
        </p:nvSpPr>
        <p:spPr bwMode="auto">
          <a:xfrm>
            <a:off x="157926" y="78830"/>
            <a:ext cx="8986074" cy="1261565"/>
          </a:xfrm>
          <a:prstGeom prst="rect">
            <a:avLst/>
          </a:prstGeom>
          <a:noFill/>
          <a:ln w="9525">
            <a:noFill/>
            <a:miter lim="800000"/>
            <a:headEnd/>
            <a:tailEnd/>
          </a:ln>
        </p:spPr>
        <p:txBody>
          <a:bodyPr bIns="91440" anchor="b">
            <a:noAutofit/>
          </a:bodyPr>
          <a:lstStyle/>
          <a:p>
            <a:pPr algn="l"/>
            <a:r>
              <a:rPr lang="en-US" sz="4000" b="1" dirty="0" smtClean="0">
                <a:solidFill>
                  <a:srgbClr val="000000"/>
                </a:solidFill>
              </a:rPr>
              <a:t>At Risk After School Supper Program </a:t>
            </a:r>
            <a:br>
              <a:rPr lang="en-US" sz="4000" b="1" dirty="0" smtClean="0">
                <a:solidFill>
                  <a:srgbClr val="000000"/>
                </a:solidFill>
              </a:rPr>
            </a:br>
            <a:r>
              <a:rPr lang="en-US" sz="4000" b="1" dirty="0" smtClean="0">
                <a:solidFill>
                  <a:srgbClr val="000000"/>
                </a:solidFill>
              </a:rPr>
              <a:t>Reimbursable Meal Worksheet</a:t>
            </a:r>
            <a:endParaRPr lang="en-US" sz="4000" b="1" dirty="0">
              <a:solidFill>
                <a:srgbClr val="000000"/>
              </a:solidFill>
            </a:endParaRPr>
          </a:p>
        </p:txBody>
      </p:sp>
      <p:graphicFrame>
        <p:nvGraphicFramePr>
          <p:cNvPr id="1026" name="Object 2"/>
          <p:cNvGraphicFramePr>
            <a:graphicFrameLocks noChangeAspect="1"/>
          </p:cNvGraphicFramePr>
          <p:nvPr/>
        </p:nvGraphicFramePr>
        <p:xfrm>
          <a:off x="3720662" y="1340394"/>
          <a:ext cx="5182038" cy="4855453"/>
        </p:xfrm>
        <a:graphic>
          <a:graphicData uri="http://schemas.openxmlformats.org/presentationml/2006/ole">
            <mc:AlternateContent xmlns:mc="http://schemas.openxmlformats.org/markup-compatibility/2006">
              <mc:Choice xmlns:v="urn:schemas-microsoft-com:vml" Requires="v">
                <p:oleObj spid="_x0000_s1067" name="Acrobat Document" r:id="rId4" imgW="7768440" imgH="10050480" progId="AcroExch.Document.7">
                  <p:embed/>
                </p:oleObj>
              </mc:Choice>
              <mc:Fallback>
                <p:oleObj name="Acrobat Document" r:id="rId4" imgW="7768440" imgH="10050480"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0662" y="1340394"/>
                        <a:ext cx="5182038" cy="48554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8"/>
          <p:cNvSpPr txBox="1">
            <a:spLocks/>
          </p:cNvSpPr>
          <p:nvPr/>
        </p:nvSpPr>
        <p:spPr>
          <a:xfrm>
            <a:off x="157925" y="1341438"/>
            <a:ext cx="4666321" cy="5516562"/>
          </a:xfrm>
          <a:prstGeom prst="rect">
            <a:avLst/>
          </a:prstGeom>
        </p:spPr>
        <p:txBody>
          <a:bodyPr/>
          <a:lstStyle/>
          <a:p>
            <a:pPr marL="346075" marR="0" lvl="2" indent="-346075" algn="l" defTabSz="457200" rtl="0" eaLnBrk="1" fontAlgn="auto" latinLnBrk="0" hangingPunct="1">
              <a:lnSpc>
                <a:spcPct val="80000"/>
              </a:lnSpc>
              <a:spcBef>
                <a:spcPct val="20000"/>
              </a:spcBef>
              <a:spcAft>
                <a:spcPts val="0"/>
              </a:spcAft>
              <a:buClr>
                <a:schemeClr val="accent2"/>
              </a:buClr>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304799" y="1287074"/>
            <a:ext cx="3620815" cy="5170646"/>
          </a:xfrm>
          <a:prstGeom prst="rect">
            <a:avLst/>
          </a:prstGeom>
          <a:noFill/>
        </p:spPr>
        <p:txBody>
          <a:bodyPr wrap="square">
            <a:spAutoFit/>
          </a:bodyPr>
          <a:lstStyle/>
          <a:p>
            <a:pPr>
              <a:defRPr/>
            </a:pPr>
            <a:r>
              <a:rPr lang="en-US" sz="2200" dirty="0">
                <a:solidFill>
                  <a:srgbClr val="000000"/>
                </a:solidFill>
              </a:rPr>
              <a:t>The reimbursable meal worksheet is used to check off the students at the POS after all menu items have been taken by the child </a:t>
            </a:r>
          </a:p>
          <a:p>
            <a:pPr marL="341313" indent="-341313">
              <a:buFont typeface="Arial" pitchFamily="34" charset="0"/>
              <a:buChar char="•"/>
              <a:defRPr/>
            </a:pPr>
            <a:r>
              <a:rPr lang="en-US" sz="2000" dirty="0">
                <a:solidFill>
                  <a:srgbClr val="000000"/>
                </a:solidFill>
              </a:rPr>
              <a:t>Mark off the numbers on the worksheet in numerical order by using check marks, slashes or X’s  </a:t>
            </a:r>
          </a:p>
          <a:p>
            <a:pPr marL="341313" indent="-341313">
              <a:buFont typeface="Arial" pitchFamily="34" charset="0"/>
              <a:buChar char="•"/>
              <a:defRPr/>
            </a:pPr>
            <a:r>
              <a:rPr lang="en-US" sz="2000" dirty="0">
                <a:solidFill>
                  <a:srgbClr val="000000"/>
                </a:solidFill>
              </a:rPr>
              <a:t>The last number marked will represent the amount of children served.</a:t>
            </a:r>
          </a:p>
          <a:p>
            <a:pPr marL="341313" indent="-341313">
              <a:buFont typeface="Arial" pitchFamily="34" charset="0"/>
              <a:buChar char="•"/>
              <a:defRPr/>
            </a:pPr>
            <a:r>
              <a:rPr lang="en-US" sz="2000" dirty="0">
                <a:solidFill>
                  <a:srgbClr val="000000"/>
                </a:solidFill>
              </a:rPr>
              <a:t>The total from this worksheet is placed into column #8 (Children Served) of the Supper Meal Count Form</a:t>
            </a: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730" y="1230447"/>
            <a:ext cx="8245367" cy="4556125"/>
          </a:xfrm>
        </p:spPr>
        <p:txBody>
          <a:bodyPr>
            <a:noAutofit/>
          </a:bodyPr>
          <a:lstStyle/>
          <a:p>
            <a:pPr>
              <a:lnSpc>
                <a:spcPct val="80000"/>
              </a:lnSpc>
            </a:pPr>
            <a:r>
              <a:rPr lang="en-US" sz="2800" dirty="0" smtClean="0">
                <a:solidFill>
                  <a:srgbClr val="000000"/>
                </a:solidFill>
              </a:rPr>
              <a:t>Child &amp; Adult Care Food Program (CACFP) provides reimbursements for supper served to school aged children</a:t>
            </a:r>
          </a:p>
          <a:p>
            <a:pPr marL="804863" lvl="1" indent="-347663">
              <a:lnSpc>
                <a:spcPct val="80000"/>
              </a:lnSpc>
              <a:buFont typeface="Arial" pitchFamily="34" charset="0"/>
              <a:buChar char="•"/>
            </a:pPr>
            <a:r>
              <a:rPr lang="en-US" sz="2400" dirty="0" smtClean="0">
                <a:solidFill>
                  <a:srgbClr val="000000"/>
                </a:solidFill>
              </a:rPr>
              <a:t>Up to the age of 18 (or individuals of any age if disabled) </a:t>
            </a:r>
          </a:p>
          <a:p>
            <a:pPr marL="804863" lvl="1" indent="-347663">
              <a:lnSpc>
                <a:spcPct val="80000"/>
              </a:lnSpc>
              <a:buFont typeface="Arial" pitchFamily="34" charset="0"/>
              <a:buChar char="•"/>
            </a:pPr>
            <a:r>
              <a:rPr lang="en-US" sz="2400" dirty="0" smtClean="0">
                <a:solidFill>
                  <a:srgbClr val="000000"/>
                </a:solidFill>
              </a:rPr>
              <a:t>Do not have to be enrolled in the after school program</a:t>
            </a:r>
          </a:p>
          <a:p>
            <a:pPr marL="804863" lvl="1" indent="-347663">
              <a:lnSpc>
                <a:spcPct val="80000"/>
              </a:lnSpc>
              <a:buFont typeface="Arial" pitchFamily="34" charset="0"/>
              <a:buChar char="•"/>
            </a:pPr>
            <a:r>
              <a:rPr lang="en-US" sz="2400" dirty="0" smtClean="0">
                <a:solidFill>
                  <a:srgbClr val="000000"/>
                </a:solidFill>
              </a:rPr>
              <a:t>No requirement that children receiving meals participate in the offered activities</a:t>
            </a:r>
          </a:p>
          <a:p>
            <a:pPr marL="804863" lvl="1" indent="-347663">
              <a:lnSpc>
                <a:spcPct val="80000"/>
              </a:lnSpc>
              <a:buFont typeface="Arial" pitchFamily="34" charset="0"/>
              <a:buChar char="•"/>
            </a:pPr>
            <a:r>
              <a:rPr lang="en-US" sz="2400" dirty="0" smtClean="0">
                <a:solidFill>
                  <a:srgbClr val="000000"/>
                </a:solidFill>
              </a:rPr>
              <a:t>Available  afterschool, on weekends, and holi</a:t>
            </a:r>
            <a:r>
              <a:rPr lang="en-US" sz="2600" dirty="0" smtClean="0">
                <a:solidFill>
                  <a:srgbClr val="000000"/>
                </a:solidFill>
              </a:rPr>
              <a:t>days</a:t>
            </a:r>
          </a:p>
          <a:p>
            <a:pPr lvl="1">
              <a:lnSpc>
                <a:spcPct val="80000"/>
              </a:lnSpc>
              <a:buFont typeface="Arial" pitchFamily="34" charset="0"/>
              <a:buChar char="•"/>
            </a:pPr>
            <a:endParaRPr lang="en-US" sz="400" dirty="0" smtClean="0">
              <a:solidFill>
                <a:srgbClr val="000000"/>
              </a:solidFill>
            </a:endParaRPr>
          </a:p>
          <a:p>
            <a:pPr marL="346075" lvl="1" indent="-346075">
              <a:lnSpc>
                <a:spcPct val="80000"/>
              </a:lnSpc>
              <a:buFont typeface="Arial" pitchFamily="34" charset="0"/>
              <a:buChar char="•"/>
            </a:pPr>
            <a:r>
              <a:rPr lang="en-US" sz="2800" dirty="0" smtClean="0">
                <a:solidFill>
                  <a:srgbClr val="000000"/>
                </a:solidFill>
              </a:rPr>
              <a:t>Children must receive all supper menu items</a:t>
            </a:r>
          </a:p>
          <a:p>
            <a:pPr>
              <a:lnSpc>
                <a:spcPct val="80000"/>
              </a:lnSpc>
            </a:pPr>
            <a:endParaRPr lang="en-US" sz="400" dirty="0" smtClean="0">
              <a:solidFill>
                <a:srgbClr val="000000"/>
              </a:solidFill>
            </a:endParaRPr>
          </a:p>
          <a:p>
            <a:pPr>
              <a:lnSpc>
                <a:spcPct val="80000"/>
              </a:lnSpc>
            </a:pPr>
            <a:r>
              <a:rPr lang="en-US" sz="2800" dirty="0" smtClean="0">
                <a:solidFill>
                  <a:srgbClr val="000000"/>
                </a:solidFill>
              </a:rPr>
              <a:t>Ensure suppers are consumed on campus</a:t>
            </a:r>
            <a:endParaRPr lang="en-US" sz="2800" b="1" i="1" dirty="0" smtClean="0">
              <a:solidFill>
                <a:srgbClr val="000000"/>
              </a:solidFill>
            </a:endParaRPr>
          </a:p>
          <a:p>
            <a:pPr>
              <a:lnSpc>
                <a:spcPct val="80000"/>
              </a:lnSpc>
              <a:buNone/>
            </a:pPr>
            <a:endParaRPr lang="en-US" sz="400" dirty="0" smtClean="0">
              <a:solidFill>
                <a:srgbClr val="000000"/>
              </a:solidFill>
            </a:endParaRPr>
          </a:p>
          <a:p>
            <a:pPr>
              <a:lnSpc>
                <a:spcPct val="80000"/>
              </a:lnSpc>
            </a:pPr>
            <a:r>
              <a:rPr lang="en-US" sz="2800" dirty="0" smtClean="0">
                <a:solidFill>
                  <a:srgbClr val="000000"/>
                </a:solidFill>
              </a:rPr>
              <a:t>Return </a:t>
            </a:r>
            <a:r>
              <a:rPr lang="en-US" sz="2800" b="1" dirty="0" smtClean="0">
                <a:solidFill>
                  <a:srgbClr val="000000"/>
                </a:solidFill>
              </a:rPr>
              <a:t>all </a:t>
            </a:r>
            <a:r>
              <a:rPr lang="en-US" sz="2800" b="1" u="sng" dirty="0" smtClean="0">
                <a:solidFill>
                  <a:srgbClr val="000000"/>
                </a:solidFill>
              </a:rPr>
              <a:t>un-served</a:t>
            </a:r>
            <a:r>
              <a:rPr lang="en-US" sz="2800" dirty="0" smtClean="0">
                <a:solidFill>
                  <a:srgbClr val="000000"/>
                </a:solidFill>
              </a:rPr>
              <a:t> suppers to the cafeteria</a:t>
            </a:r>
          </a:p>
          <a:p>
            <a:pPr marL="803275" lvl="1" indent="-346075">
              <a:lnSpc>
                <a:spcPct val="80000"/>
              </a:lnSpc>
              <a:buFont typeface="Arial" pitchFamily="34" charset="0"/>
              <a:buChar char="•"/>
            </a:pPr>
            <a:r>
              <a:rPr lang="en-US" sz="2400" dirty="0" smtClean="0">
                <a:solidFill>
                  <a:srgbClr val="000000"/>
                </a:solidFill>
              </a:rPr>
              <a:t>Un-Served suppers are meals not given to students</a:t>
            </a:r>
          </a:p>
          <a:p>
            <a:pPr>
              <a:lnSpc>
                <a:spcPct val="80000"/>
              </a:lnSpc>
            </a:pPr>
            <a:endParaRPr lang="en-US" dirty="0" smtClean="0"/>
          </a:p>
          <a:p>
            <a:pPr>
              <a:buNone/>
            </a:pPr>
            <a:endParaRPr lang="en-US" dirty="0" smtClean="0"/>
          </a:p>
          <a:p>
            <a:pPr lvl="1"/>
            <a:endParaRPr lang="en-US" dirty="0" smtClean="0">
              <a:solidFill>
                <a:srgbClr val="000000"/>
              </a:solidFill>
            </a:endParaRPr>
          </a:p>
          <a:p>
            <a:pPr marL="1260475" lvl="2" indent="-346075">
              <a:lnSpc>
                <a:spcPct val="80000"/>
              </a:lnSpc>
              <a:defRPr/>
            </a:pPr>
            <a:endParaRPr lang="en-US" dirty="0">
              <a:solidFill>
                <a:srgbClr val="000000"/>
              </a:solidFill>
            </a:endParaRPr>
          </a:p>
        </p:txBody>
      </p:sp>
      <p:sp>
        <p:nvSpPr>
          <p:cNvPr id="6" name="Rectangle 2"/>
          <p:cNvSpPr txBox="1">
            <a:spLocks noGrp="1" noChangeArrowheads="1"/>
          </p:cNvSpPr>
          <p:nvPr>
            <p:ph type="title" idx="4294967295"/>
          </p:nvPr>
        </p:nvSpPr>
        <p:spPr bwMode="auto">
          <a:xfrm>
            <a:off x="189186" y="189183"/>
            <a:ext cx="8749862" cy="882868"/>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Supper Program Reminders</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600"/>
              </a:spcBef>
              <a:buNone/>
              <a:defRPr/>
            </a:pPr>
            <a:r>
              <a:rPr lang="en-US" sz="2800" dirty="0" smtClean="0">
                <a:solidFill>
                  <a:srgbClr val="000000"/>
                </a:solidFill>
              </a:rPr>
              <a:t>Long time spans between meals</a:t>
            </a:r>
          </a:p>
          <a:p>
            <a:pPr lvl="1">
              <a:spcBef>
                <a:spcPts val="672"/>
              </a:spcBef>
              <a:buFont typeface="Arial" pitchFamily="34" charset="0"/>
              <a:buChar char="•"/>
              <a:defRPr/>
            </a:pPr>
            <a:r>
              <a:rPr lang="en-US" sz="2400" dirty="0" smtClean="0">
                <a:solidFill>
                  <a:srgbClr val="000000"/>
                </a:solidFill>
              </a:rPr>
              <a:t>By the time children arrive at their afterschool program, lunch is a distant memory </a:t>
            </a:r>
          </a:p>
          <a:p>
            <a:pPr lvl="1">
              <a:spcBef>
                <a:spcPts val="672"/>
              </a:spcBef>
              <a:buFont typeface="Arial" pitchFamily="34" charset="0"/>
              <a:buChar char="•"/>
              <a:defRPr/>
            </a:pPr>
            <a:r>
              <a:rPr lang="en-US" sz="2400" dirty="0" smtClean="0">
                <a:solidFill>
                  <a:srgbClr val="000000"/>
                </a:solidFill>
              </a:rPr>
              <a:t>Children require more than a snack to sustain them throughout the afternoon and early evening</a:t>
            </a:r>
          </a:p>
          <a:p>
            <a:pPr>
              <a:spcBef>
                <a:spcPts val="600"/>
              </a:spcBef>
              <a:buNone/>
              <a:defRPr/>
            </a:pPr>
            <a:r>
              <a:rPr lang="en-US" sz="2800" dirty="0" smtClean="0">
                <a:solidFill>
                  <a:srgbClr val="000000"/>
                </a:solidFill>
              </a:rPr>
              <a:t>Show increased focus</a:t>
            </a:r>
            <a:r>
              <a:rPr lang="en-US" sz="3600" dirty="0" smtClean="0">
                <a:solidFill>
                  <a:srgbClr val="000000"/>
                </a:solidFill>
              </a:rPr>
              <a:t> </a:t>
            </a:r>
          </a:p>
          <a:p>
            <a:pPr lvl="1">
              <a:spcBef>
                <a:spcPts val="672"/>
              </a:spcBef>
              <a:buFont typeface="Arial" pitchFamily="34" charset="0"/>
              <a:buChar char="•"/>
              <a:defRPr/>
            </a:pPr>
            <a:r>
              <a:rPr lang="en-US" sz="2400" dirty="0" smtClean="0">
                <a:solidFill>
                  <a:srgbClr val="000000"/>
                </a:solidFill>
              </a:rPr>
              <a:t>Providing healthy food after school allows children to be fully engaged in activities</a:t>
            </a:r>
          </a:p>
          <a:p>
            <a:pPr lvl="1">
              <a:buFont typeface="Wingdings 2" pitchFamily="18" charset="2"/>
              <a:buNone/>
              <a:defRPr/>
            </a:pPr>
            <a:endParaRPr lang="en-US" sz="1400" dirty="0" smtClean="0">
              <a:solidFill>
                <a:srgbClr val="000000"/>
              </a:solidFill>
            </a:endParaRPr>
          </a:p>
        </p:txBody>
      </p:sp>
      <p:sp>
        <p:nvSpPr>
          <p:cNvPr id="4" name="Rectangle 2"/>
          <p:cNvSpPr txBox="1">
            <a:spLocks noGrp="1" noChangeArrowheads="1"/>
          </p:cNvSpPr>
          <p:nvPr>
            <p:ph type="title"/>
          </p:nvPr>
        </p:nvSpPr>
        <p:spPr bwMode="auto">
          <a:xfrm>
            <a:off x="142504" y="157651"/>
            <a:ext cx="6745184" cy="914398"/>
          </a:xfrm>
          <a:prstGeom prst="rect">
            <a:avLst/>
          </a:prstGeom>
          <a:noFill/>
          <a:ln w="9525">
            <a:noFill/>
            <a:miter lim="800000"/>
            <a:headEnd/>
            <a:tailEnd/>
          </a:ln>
        </p:spPr>
        <p:txBody>
          <a:bodyPr bIns="91440" anchor="b"/>
          <a:lstStyle/>
          <a:p>
            <a:pPr algn="l" defTabSz="914400" fontAlgn="base">
              <a:spcBef>
                <a:spcPct val="0"/>
              </a:spcBef>
              <a:spcAft>
                <a:spcPct val="0"/>
              </a:spcAft>
              <a:defRPr/>
            </a:pPr>
            <a:r>
              <a:rPr lang="en-US" sz="4000" b="1" dirty="0">
                <a:solidFill>
                  <a:srgbClr val="000000"/>
                </a:solidFill>
                <a:ea typeface="+mj-ea"/>
                <a:cs typeface="+mj-cs"/>
              </a:rPr>
              <a:t>Purpose and Benefits</a:t>
            </a:r>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730" y="1639887"/>
            <a:ext cx="8245367" cy="4556125"/>
          </a:xfrm>
        </p:spPr>
        <p:txBody>
          <a:bodyPr>
            <a:noAutofit/>
          </a:bodyPr>
          <a:lstStyle/>
          <a:p>
            <a:r>
              <a:rPr lang="en-US" sz="2800" dirty="0" smtClean="0">
                <a:solidFill>
                  <a:srgbClr val="000000"/>
                </a:solidFill>
              </a:rPr>
              <a:t>Whom do you speak to in order to make adjustments to your supper order?</a:t>
            </a:r>
          </a:p>
          <a:p>
            <a:pPr lvl="1">
              <a:buFont typeface="Arial" pitchFamily="34" charset="0"/>
              <a:buChar char="•"/>
            </a:pPr>
            <a:r>
              <a:rPr lang="en-US" sz="2400" dirty="0" smtClean="0">
                <a:solidFill>
                  <a:srgbClr val="000000"/>
                </a:solidFill>
              </a:rPr>
              <a:t>Food Services Manager</a:t>
            </a:r>
          </a:p>
          <a:p>
            <a:pPr lvl="1">
              <a:buFont typeface="Wingdings 2" pitchFamily="18" charset="2"/>
              <a:buNone/>
            </a:pPr>
            <a:endParaRPr lang="en-US" sz="600" dirty="0" smtClean="0">
              <a:solidFill>
                <a:srgbClr val="000000"/>
              </a:solidFill>
            </a:endParaRPr>
          </a:p>
          <a:p>
            <a:r>
              <a:rPr lang="en-US" sz="2800" dirty="0" smtClean="0">
                <a:solidFill>
                  <a:srgbClr val="000000"/>
                </a:solidFill>
              </a:rPr>
              <a:t>How many weeks notice does the manager need to make adjustments to their order?</a:t>
            </a:r>
          </a:p>
          <a:p>
            <a:pPr lvl="1">
              <a:buFont typeface="Arial" pitchFamily="34" charset="0"/>
              <a:buChar char="•"/>
            </a:pPr>
            <a:r>
              <a:rPr lang="en-US" sz="2400" dirty="0" smtClean="0">
                <a:solidFill>
                  <a:srgbClr val="000000"/>
                </a:solidFill>
              </a:rPr>
              <a:t>Two weeks</a:t>
            </a:r>
          </a:p>
          <a:p>
            <a:pPr lvl="1">
              <a:buFont typeface="Wingdings 2" pitchFamily="18" charset="2"/>
              <a:buNone/>
            </a:pPr>
            <a:endParaRPr lang="en-US" sz="600" dirty="0" smtClean="0">
              <a:solidFill>
                <a:srgbClr val="000000"/>
              </a:solidFill>
            </a:endParaRPr>
          </a:p>
          <a:p>
            <a:r>
              <a:rPr lang="en-US" sz="2800" dirty="0" smtClean="0">
                <a:solidFill>
                  <a:srgbClr val="000000"/>
                </a:solidFill>
              </a:rPr>
              <a:t>How often do you turn in the Supper Meal Count Form to the manager?</a:t>
            </a:r>
          </a:p>
          <a:p>
            <a:pPr lvl="1">
              <a:buFont typeface="Arial" pitchFamily="34" charset="0"/>
              <a:buChar char="•"/>
            </a:pPr>
            <a:r>
              <a:rPr lang="en-US" sz="2400" dirty="0" smtClean="0">
                <a:solidFill>
                  <a:srgbClr val="000000"/>
                </a:solidFill>
              </a:rPr>
              <a:t>Daily</a:t>
            </a:r>
          </a:p>
        </p:txBody>
      </p:sp>
      <p:sp>
        <p:nvSpPr>
          <p:cNvPr id="6" name="Rectangle 2"/>
          <p:cNvSpPr txBox="1">
            <a:spLocks noGrp="1" noChangeArrowheads="1"/>
          </p:cNvSpPr>
          <p:nvPr>
            <p:ph type="title" idx="4294967295"/>
          </p:nvPr>
        </p:nvSpPr>
        <p:spPr bwMode="auto">
          <a:xfrm>
            <a:off x="189186" y="189183"/>
            <a:ext cx="8749862" cy="882868"/>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Review Questions</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730" y="1009247"/>
            <a:ext cx="8450318" cy="4556125"/>
          </a:xfrm>
        </p:spPr>
        <p:txBody>
          <a:bodyPr>
            <a:noAutofit/>
          </a:bodyPr>
          <a:lstStyle/>
          <a:p>
            <a:r>
              <a:rPr lang="en-US" sz="2800" dirty="0" smtClean="0">
                <a:solidFill>
                  <a:srgbClr val="000000"/>
                </a:solidFill>
              </a:rPr>
              <a:t>True or False: It is acceptable to count the number of children served a supper as they sit at the tables eating. </a:t>
            </a:r>
          </a:p>
          <a:p>
            <a:pPr marL="803275" lvl="1" indent="-346075">
              <a:buFont typeface="Arial" pitchFamily="34" charset="0"/>
              <a:buChar char="•"/>
            </a:pPr>
            <a:r>
              <a:rPr lang="en-US" sz="2400" dirty="0" smtClean="0">
                <a:solidFill>
                  <a:srgbClr val="000000"/>
                </a:solidFill>
              </a:rPr>
              <a:t>False. The reimbursable meal is counted only at the point of service, as the child takes the complete supper.</a:t>
            </a:r>
          </a:p>
          <a:p>
            <a:pPr lvl="1">
              <a:buFont typeface="Wingdings 2" pitchFamily="18" charset="2"/>
              <a:buNone/>
            </a:pPr>
            <a:endParaRPr lang="en-US" sz="400" dirty="0" smtClean="0">
              <a:solidFill>
                <a:srgbClr val="000000"/>
              </a:solidFill>
            </a:endParaRPr>
          </a:p>
          <a:p>
            <a:r>
              <a:rPr lang="en-US" sz="2800" dirty="0" smtClean="0">
                <a:solidFill>
                  <a:srgbClr val="000000"/>
                </a:solidFill>
              </a:rPr>
              <a:t>True or False: Adults can also receive a supper as long as it is the complete supper.</a:t>
            </a:r>
          </a:p>
          <a:p>
            <a:pPr marL="803275" lvl="1" indent="-346075">
              <a:buFont typeface="Arial" pitchFamily="34" charset="0"/>
              <a:buChar char="•"/>
            </a:pPr>
            <a:r>
              <a:rPr lang="en-US" sz="2400" dirty="0" smtClean="0">
                <a:solidFill>
                  <a:srgbClr val="000000"/>
                </a:solidFill>
              </a:rPr>
              <a:t>False. Suppers are for children only</a:t>
            </a:r>
          </a:p>
          <a:p>
            <a:pPr lvl="1">
              <a:buFont typeface="Arial" pitchFamily="34" charset="0"/>
              <a:buChar char="•"/>
            </a:pPr>
            <a:endParaRPr lang="en-US" sz="400" dirty="0" smtClean="0">
              <a:solidFill>
                <a:srgbClr val="000000"/>
              </a:solidFill>
            </a:endParaRPr>
          </a:p>
          <a:p>
            <a:r>
              <a:rPr lang="en-US" sz="2800" dirty="0" smtClean="0">
                <a:solidFill>
                  <a:srgbClr val="000000"/>
                </a:solidFill>
              </a:rPr>
              <a:t>True or False:  The Supper Service Agreement form is given to the Food Services Manager?</a:t>
            </a:r>
          </a:p>
          <a:p>
            <a:pPr marL="803275" lvl="1" indent="-346075">
              <a:buFont typeface="Arial" pitchFamily="34" charset="0"/>
              <a:buChar char="•"/>
            </a:pPr>
            <a:r>
              <a:rPr lang="en-US" sz="2400" dirty="0" smtClean="0">
                <a:solidFill>
                  <a:srgbClr val="000000"/>
                </a:solidFill>
              </a:rPr>
              <a:t>True.  The Supper Service Agreement form is given to the Food Services Manager.</a:t>
            </a:r>
          </a:p>
        </p:txBody>
      </p:sp>
      <p:sp>
        <p:nvSpPr>
          <p:cNvPr id="6" name="Rectangle 2"/>
          <p:cNvSpPr txBox="1">
            <a:spLocks noGrp="1" noChangeArrowheads="1"/>
          </p:cNvSpPr>
          <p:nvPr>
            <p:ph type="title" idx="4294967295"/>
          </p:nvPr>
        </p:nvSpPr>
        <p:spPr bwMode="auto">
          <a:xfrm>
            <a:off x="189186" y="189183"/>
            <a:ext cx="8749862" cy="882868"/>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Review Questions</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730" y="1639887"/>
            <a:ext cx="8245367" cy="4556125"/>
          </a:xfrm>
        </p:spPr>
        <p:txBody>
          <a:bodyPr>
            <a:noAutofit/>
          </a:bodyPr>
          <a:lstStyle/>
          <a:p>
            <a:r>
              <a:rPr lang="en-US" sz="2800" dirty="0" smtClean="0">
                <a:solidFill>
                  <a:srgbClr val="000000"/>
                </a:solidFill>
              </a:rPr>
              <a:t>If a child takes a milk or a juice only is this still considered a reimbursable meal?</a:t>
            </a:r>
          </a:p>
          <a:p>
            <a:pPr marL="803275" lvl="1" indent="-346075">
              <a:buFont typeface="Arial" pitchFamily="34" charset="0"/>
              <a:buChar char="•"/>
            </a:pPr>
            <a:r>
              <a:rPr lang="en-US" sz="2400" dirty="0" smtClean="0">
                <a:solidFill>
                  <a:srgbClr val="000000"/>
                </a:solidFill>
              </a:rPr>
              <a:t>No. Child must take all the supper items.</a:t>
            </a:r>
          </a:p>
          <a:p>
            <a:pPr lvl="1">
              <a:buFont typeface="Wingdings 2" pitchFamily="18" charset="2"/>
              <a:buNone/>
            </a:pPr>
            <a:endParaRPr lang="en-US" sz="1200" dirty="0" smtClean="0">
              <a:solidFill>
                <a:srgbClr val="000000"/>
              </a:solidFill>
            </a:endParaRPr>
          </a:p>
          <a:p>
            <a:pPr lvl="1">
              <a:buFont typeface="Wingdings 2" pitchFamily="18" charset="2"/>
              <a:buNone/>
            </a:pPr>
            <a:endParaRPr lang="en-US" sz="1200" dirty="0">
              <a:solidFill>
                <a:srgbClr val="000000"/>
              </a:solidFill>
            </a:endParaRPr>
          </a:p>
          <a:p>
            <a:pPr lvl="1">
              <a:buFont typeface="Wingdings 2" pitchFamily="18" charset="2"/>
              <a:buNone/>
            </a:pPr>
            <a:endParaRPr lang="en-US" sz="1200" dirty="0" smtClean="0">
              <a:solidFill>
                <a:srgbClr val="000000"/>
              </a:solidFill>
            </a:endParaRPr>
          </a:p>
          <a:p>
            <a:pPr lvl="1">
              <a:buFont typeface="Wingdings 2" pitchFamily="18" charset="2"/>
              <a:buNone/>
            </a:pPr>
            <a:endParaRPr lang="en-US" sz="1200" dirty="0" smtClean="0">
              <a:solidFill>
                <a:srgbClr val="000000"/>
              </a:solidFill>
            </a:endParaRPr>
          </a:p>
          <a:p>
            <a:r>
              <a:rPr lang="en-US" sz="2800" dirty="0" smtClean="0">
                <a:solidFill>
                  <a:srgbClr val="000000"/>
                </a:solidFill>
              </a:rPr>
              <a:t>True or False: Supper service begins right after school ends.</a:t>
            </a:r>
          </a:p>
          <a:p>
            <a:pPr marL="803275" lvl="1" indent="-346075">
              <a:buFont typeface="Arial" pitchFamily="34" charset="0"/>
              <a:buChar char="•"/>
            </a:pPr>
            <a:r>
              <a:rPr lang="en-US" sz="2400" dirty="0" smtClean="0">
                <a:solidFill>
                  <a:srgbClr val="000000"/>
                </a:solidFill>
              </a:rPr>
              <a:t>True. However, there is no state mandated service time  required</a:t>
            </a:r>
            <a:r>
              <a:rPr lang="en-US" sz="2600" dirty="0" smtClean="0">
                <a:solidFill>
                  <a:srgbClr val="000000"/>
                </a:solidFill>
              </a:rPr>
              <a:t>. </a:t>
            </a:r>
          </a:p>
          <a:p>
            <a:pPr>
              <a:buFont typeface="Wingdings 2" pitchFamily="18" charset="2"/>
              <a:buNone/>
            </a:pPr>
            <a:endParaRPr lang="en-US" sz="1200" dirty="0" smtClean="0"/>
          </a:p>
          <a:p>
            <a:endParaRPr lang="en-US" dirty="0" smtClean="0"/>
          </a:p>
        </p:txBody>
      </p:sp>
      <p:sp>
        <p:nvSpPr>
          <p:cNvPr id="6" name="Rectangle 2"/>
          <p:cNvSpPr txBox="1">
            <a:spLocks noGrp="1" noChangeArrowheads="1"/>
          </p:cNvSpPr>
          <p:nvPr>
            <p:ph type="title" idx="4294967295"/>
          </p:nvPr>
        </p:nvSpPr>
        <p:spPr bwMode="auto">
          <a:xfrm>
            <a:off x="189186" y="189183"/>
            <a:ext cx="8749862" cy="882868"/>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Review Questions</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730" y="1261503"/>
            <a:ext cx="8245367" cy="4556125"/>
          </a:xfrm>
        </p:spPr>
        <p:txBody>
          <a:bodyPr>
            <a:noAutofit/>
          </a:bodyPr>
          <a:lstStyle/>
          <a:p>
            <a:r>
              <a:rPr lang="en-US" sz="2600" dirty="0" smtClean="0">
                <a:solidFill>
                  <a:srgbClr val="000000"/>
                </a:solidFill>
              </a:rPr>
              <a:t>A reimbursable (complete meal) must be taken by participating students</a:t>
            </a:r>
          </a:p>
          <a:p>
            <a:pPr marL="803275" lvl="1" indent="-346075">
              <a:buFont typeface="Arial" pitchFamily="34" charset="0"/>
              <a:buChar char="•"/>
            </a:pPr>
            <a:r>
              <a:rPr lang="en-US" sz="2400" b="1" dirty="0" smtClean="0">
                <a:solidFill>
                  <a:srgbClr val="000000"/>
                </a:solidFill>
              </a:rPr>
              <a:t>Supper Kit and Milk (1% , Non-Fat or Lactose Free)</a:t>
            </a:r>
            <a:endParaRPr lang="en-US" sz="2400" dirty="0" smtClean="0">
              <a:solidFill>
                <a:srgbClr val="000000"/>
              </a:solidFill>
            </a:endParaRPr>
          </a:p>
          <a:p>
            <a:pPr>
              <a:spcBef>
                <a:spcPts val="0"/>
              </a:spcBef>
            </a:pPr>
            <a:r>
              <a:rPr lang="en-US" sz="2600" dirty="0" smtClean="0">
                <a:solidFill>
                  <a:srgbClr val="000000"/>
                </a:solidFill>
              </a:rPr>
              <a:t>Immediately after the child receives a reimbursable supper meal the child needs to be marked off  on the Reimbursable Meal Worksheet</a:t>
            </a:r>
          </a:p>
          <a:p>
            <a:r>
              <a:rPr lang="en-US" sz="2600" b="1" dirty="0" smtClean="0">
                <a:solidFill>
                  <a:srgbClr val="000000"/>
                </a:solidFill>
              </a:rPr>
              <a:t>Point of Service Guidelines:</a:t>
            </a:r>
            <a:endParaRPr lang="en-US" sz="2600" dirty="0" smtClean="0">
              <a:solidFill>
                <a:srgbClr val="000000"/>
              </a:solidFill>
            </a:endParaRPr>
          </a:p>
          <a:p>
            <a:pPr marL="803275" lvl="1" indent="-346075">
              <a:spcBef>
                <a:spcPts val="0"/>
              </a:spcBef>
              <a:buFont typeface="Arial" pitchFamily="34" charset="0"/>
              <a:buChar char="•"/>
            </a:pPr>
            <a:r>
              <a:rPr lang="en-US" sz="2400" dirty="0" smtClean="0">
                <a:solidFill>
                  <a:srgbClr val="000000"/>
                </a:solidFill>
              </a:rPr>
              <a:t>Set up your service area with supper meal kits, milk and Reimbursable Meal Worksheet </a:t>
            </a:r>
          </a:p>
          <a:p>
            <a:pPr marL="803275" lvl="1" indent="-346075">
              <a:spcBef>
                <a:spcPts val="0"/>
              </a:spcBef>
              <a:buFont typeface="Arial" pitchFamily="34" charset="0"/>
              <a:buChar char="•"/>
            </a:pPr>
            <a:r>
              <a:rPr lang="en-US" sz="2400" dirty="0" smtClean="0">
                <a:solidFill>
                  <a:srgbClr val="000000"/>
                </a:solidFill>
              </a:rPr>
              <a:t>Children take a complete reimbursable supper meal </a:t>
            </a:r>
          </a:p>
          <a:p>
            <a:pPr marL="803275" lvl="1" indent="-346075">
              <a:spcBef>
                <a:spcPts val="0"/>
              </a:spcBef>
              <a:buFont typeface="Arial" pitchFamily="34" charset="0"/>
              <a:buChar char="•"/>
            </a:pPr>
            <a:r>
              <a:rPr lang="en-US" sz="2400" dirty="0" smtClean="0">
                <a:solidFill>
                  <a:srgbClr val="000000"/>
                </a:solidFill>
              </a:rPr>
              <a:t>Marked off the meal served on the Reimbursable Meal Worksheet</a:t>
            </a:r>
          </a:p>
          <a:p>
            <a:pPr marL="803275" lvl="1" indent="-346075">
              <a:spcBef>
                <a:spcPts val="0"/>
              </a:spcBef>
              <a:buFont typeface="Arial" pitchFamily="34" charset="0"/>
              <a:buChar char="•"/>
            </a:pPr>
            <a:r>
              <a:rPr lang="en-US" sz="2400" dirty="0" smtClean="0">
                <a:solidFill>
                  <a:srgbClr val="000000"/>
                </a:solidFill>
              </a:rPr>
              <a:t>Student consumes the meal on the campus </a:t>
            </a:r>
          </a:p>
          <a:p>
            <a:endParaRPr lang="en-US" dirty="0" smtClean="0"/>
          </a:p>
        </p:txBody>
      </p:sp>
      <p:sp>
        <p:nvSpPr>
          <p:cNvPr id="6" name="Rectangle 2"/>
          <p:cNvSpPr txBox="1">
            <a:spLocks noGrp="1" noChangeArrowheads="1"/>
          </p:cNvSpPr>
          <p:nvPr>
            <p:ph type="title" idx="4294967295"/>
          </p:nvPr>
        </p:nvSpPr>
        <p:spPr bwMode="auto">
          <a:xfrm>
            <a:off x="189186" y="189183"/>
            <a:ext cx="8749862" cy="882868"/>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Key Points To Remember</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730" y="1025013"/>
            <a:ext cx="8245367" cy="4556125"/>
          </a:xfrm>
        </p:spPr>
        <p:txBody>
          <a:bodyPr>
            <a:noAutofit/>
          </a:bodyPr>
          <a:lstStyle/>
          <a:p>
            <a:pPr>
              <a:spcBef>
                <a:spcPts val="0"/>
              </a:spcBef>
            </a:pPr>
            <a:r>
              <a:rPr lang="en-US" sz="2400" dirty="0" smtClean="0">
                <a:solidFill>
                  <a:srgbClr val="000000"/>
                </a:solidFill>
              </a:rPr>
              <a:t>Supper meal must be consumed in the designated eating area on the school campus</a:t>
            </a:r>
          </a:p>
          <a:p>
            <a:pPr>
              <a:spcBef>
                <a:spcPts val="0"/>
              </a:spcBef>
            </a:pPr>
            <a:r>
              <a:rPr lang="en-US" sz="2400" dirty="0" smtClean="0">
                <a:solidFill>
                  <a:srgbClr val="000000"/>
                </a:solidFill>
              </a:rPr>
              <a:t>Attendance and Meal Counts must be provided daily on the “Supper Meal Count Form”</a:t>
            </a:r>
          </a:p>
          <a:p>
            <a:r>
              <a:rPr lang="en-US" sz="2400" dirty="0" smtClean="0">
                <a:solidFill>
                  <a:srgbClr val="000000"/>
                </a:solidFill>
              </a:rPr>
              <a:t>Documentation</a:t>
            </a:r>
          </a:p>
          <a:p>
            <a:pPr marL="803275" lvl="1" indent="-346075">
              <a:spcBef>
                <a:spcPts val="0"/>
              </a:spcBef>
              <a:buFont typeface="Arial" pitchFamily="34" charset="0"/>
              <a:buChar char="•"/>
            </a:pPr>
            <a:r>
              <a:rPr lang="en-US" sz="2400" dirty="0" smtClean="0">
                <a:solidFill>
                  <a:srgbClr val="000000"/>
                </a:solidFill>
              </a:rPr>
              <a:t>Prepare copies of the following documents and keep on hand at all times</a:t>
            </a:r>
          </a:p>
          <a:p>
            <a:pPr marL="1260475" lvl="2" indent="-346075">
              <a:spcBef>
                <a:spcPts val="0"/>
              </a:spcBef>
            </a:pPr>
            <a:r>
              <a:rPr lang="en-US" sz="2200" dirty="0" smtClean="0">
                <a:solidFill>
                  <a:srgbClr val="000000"/>
                </a:solidFill>
              </a:rPr>
              <a:t>Meal Service Agreement Forms</a:t>
            </a:r>
          </a:p>
          <a:p>
            <a:pPr marL="1260475" lvl="2" indent="-346075">
              <a:spcBef>
                <a:spcPts val="0"/>
              </a:spcBef>
            </a:pPr>
            <a:r>
              <a:rPr lang="en-US" sz="2200" dirty="0" smtClean="0">
                <a:solidFill>
                  <a:srgbClr val="000000"/>
                </a:solidFill>
              </a:rPr>
              <a:t>At Risk After School Supper Program Reimbursable Meal Worksheets</a:t>
            </a:r>
          </a:p>
          <a:p>
            <a:pPr marL="1260475" lvl="2" indent="-346075">
              <a:spcBef>
                <a:spcPts val="0"/>
              </a:spcBef>
            </a:pPr>
            <a:r>
              <a:rPr lang="en-US" sz="2200" dirty="0" smtClean="0">
                <a:solidFill>
                  <a:srgbClr val="000000"/>
                </a:solidFill>
              </a:rPr>
              <a:t>Attendance Rosters/Supper Community Feed Attendance Rosters</a:t>
            </a:r>
          </a:p>
          <a:p>
            <a:pPr marL="1260475" lvl="2" indent="-346075">
              <a:spcBef>
                <a:spcPts val="0"/>
              </a:spcBef>
            </a:pPr>
            <a:r>
              <a:rPr lang="en-US" sz="2200" dirty="0" smtClean="0">
                <a:solidFill>
                  <a:srgbClr val="000000"/>
                </a:solidFill>
              </a:rPr>
              <a:t>One month’s completed “Supper Meal Count Forms”</a:t>
            </a:r>
          </a:p>
          <a:p>
            <a:pPr marL="1260475" lvl="2" indent="-346075">
              <a:spcBef>
                <a:spcPts val="0"/>
              </a:spcBef>
            </a:pPr>
            <a:r>
              <a:rPr lang="en-US" sz="2200" dirty="0" smtClean="0">
                <a:solidFill>
                  <a:srgbClr val="000000"/>
                </a:solidFill>
              </a:rPr>
              <a:t>Maintained by the program coordinator in a binder/folder </a:t>
            </a:r>
          </a:p>
          <a:p>
            <a:pPr marL="1260475" lvl="2" indent="-346075">
              <a:spcBef>
                <a:spcPts val="0"/>
              </a:spcBef>
            </a:pPr>
            <a:r>
              <a:rPr lang="en-US" sz="2200" dirty="0" smtClean="0">
                <a:solidFill>
                  <a:srgbClr val="000000"/>
                </a:solidFill>
              </a:rPr>
              <a:t>Readily available for site monitoring and audits</a:t>
            </a:r>
          </a:p>
          <a:p>
            <a:endParaRPr lang="en-US" dirty="0" smtClean="0">
              <a:solidFill>
                <a:srgbClr val="000000"/>
              </a:solidFill>
            </a:endParaRPr>
          </a:p>
        </p:txBody>
      </p:sp>
      <p:sp>
        <p:nvSpPr>
          <p:cNvPr id="6" name="Rectangle 2"/>
          <p:cNvSpPr txBox="1">
            <a:spLocks noGrp="1" noChangeArrowheads="1"/>
          </p:cNvSpPr>
          <p:nvPr>
            <p:ph type="title" idx="4294967295"/>
          </p:nvPr>
        </p:nvSpPr>
        <p:spPr bwMode="auto">
          <a:xfrm>
            <a:off x="189186" y="189183"/>
            <a:ext cx="8749862" cy="882868"/>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Key Points To Remember cont…</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730" y="1639887"/>
            <a:ext cx="8245367" cy="4556125"/>
          </a:xfrm>
        </p:spPr>
        <p:txBody>
          <a:bodyPr>
            <a:noAutofit/>
          </a:bodyPr>
          <a:lstStyle/>
          <a:p>
            <a:r>
              <a:rPr lang="en-US" sz="2800" dirty="0" smtClean="0">
                <a:solidFill>
                  <a:srgbClr val="000000"/>
                </a:solidFill>
              </a:rPr>
              <a:t>Supper meals are not served to adults</a:t>
            </a:r>
          </a:p>
          <a:p>
            <a:r>
              <a:rPr lang="en-US" sz="2800" dirty="0" smtClean="0">
                <a:solidFill>
                  <a:srgbClr val="000000"/>
                </a:solidFill>
              </a:rPr>
              <a:t>Supper meals are served to school aged children</a:t>
            </a:r>
          </a:p>
          <a:p>
            <a:pPr lvl="1">
              <a:buFont typeface="Arial" pitchFamily="34" charset="0"/>
              <a:buChar char="•"/>
            </a:pPr>
            <a:r>
              <a:rPr lang="en-US" sz="2400" dirty="0" smtClean="0">
                <a:solidFill>
                  <a:srgbClr val="000000"/>
                </a:solidFill>
              </a:rPr>
              <a:t>Up to the age of 18 (or individuals of any age if disabled) </a:t>
            </a:r>
          </a:p>
          <a:p>
            <a:pPr lvl="1">
              <a:buFont typeface="Arial" pitchFamily="34" charset="0"/>
              <a:buChar char="•"/>
            </a:pPr>
            <a:r>
              <a:rPr lang="en-US" sz="2400" dirty="0" smtClean="0">
                <a:solidFill>
                  <a:srgbClr val="000000"/>
                </a:solidFill>
              </a:rPr>
              <a:t>Do not have to be enrolled in the after school program</a:t>
            </a:r>
          </a:p>
          <a:p>
            <a:pPr lvl="1">
              <a:buFont typeface="Arial" pitchFamily="34" charset="0"/>
              <a:buChar char="•"/>
            </a:pPr>
            <a:r>
              <a:rPr lang="en-US" sz="2400" dirty="0" smtClean="0">
                <a:solidFill>
                  <a:srgbClr val="000000"/>
                </a:solidFill>
              </a:rPr>
              <a:t>No requirement that children receiving meals participate in the offered activities</a:t>
            </a:r>
          </a:p>
          <a:p>
            <a:pPr lvl="1">
              <a:buFont typeface="Arial" pitchFamily="34" charset="0"/>
              <a:buChar char="•"/>
            </a:pPr>
            <a:r>
              <a:rPr lang="en-US" sz="2400" dirty="0" smtClean="0">
                <a:solidFill>
                  <a:srgbClr val="000000"/>
                </a:solidFill>
              </a:rPr>
              <a:t>Available afterschool, on weekends, and holidays if applicable  </a:t>
            </a:r>
          </a:p>
        </p:txBody>
      </p:sp>
      <p:sp>
        <p:nvSpPr>
          <p:cNvPr id="6" name="Rectangle 2"/>
          <p:cNvSpPr txBox="1">
            <a:spLocks noGrp="1" noChangeArrowheads="1"/>
          </p:cNvSpPr>
          <p:nvPr>
            <p:ph type="title" idx="4294967295"/>
          </p:nvPr>
        </p:nvSpPr>
        <p:spPr bwMode="auto">
          <a:xfrm>
            <a:off x="189186" y="189183"/>
            <a:ext cx="8749862" cy="882868"/>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Key Points To Remember cont…</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730" y="835821"/>
            <a:ext cx="8450318" cy="5387558"/>
          </a:xfrm>
        </p:spPr>
        <p:txBody>
          <a:bodyPr>
            <a:noAutofit/>
          </a:bodyPr>
          <a:lstStyle/>
          <a:p>
            <a:pPr>
              <a:spcBef>
                <a:spcPts val="0"/>
              </a:spcBef>
              <a:defRPr/>
            </a:pPr>
            <a:r>
              <a:rPr lang="en-US" sz="2400" b="1" dirty="0" smtClean="0">
                <a:solidFill>
                  <a:srgbClr val="000000"/>
                </a:solidFill>
              </a:rPr>
              <a:t>ELEMENTARY SCHOOL UNIT</a:t>
            </a:r>
            <a:endParaRPr lang="en-US" sz="2400" dirty="0" smtClean="0">
              <a:solidFill>
                <a:srgbClr val="000000"/>
              </a:solidFill>
            </a:endParaRPr>
          </a:p>
          <a:p>
            <a:pPr>
              <a:spcBef>
                <a:spcPts val="0"/>
              </a:spcBef>
              <a:defRPr/>
            </a:pPr>
            <a:r>
              <a:rPr lang="en-US" sz="2200" b="1" i="1" dirty="0" smtClean="0">
                <a:solidFill>
                  <a:srgbClr val="000000"/>
                </a:solidFill>
              </a:rPr>
              <a:t>Serving all Elementary School Sites except YDP Sites</a:t>
            </a:r>
            <a:endParaRPr lang="en-US" sz="2200" dirty="0" smtClean="0">
              <a:solidFill>
                <a:srgbClr val="000000"/>
              </a:solidFill>
            </a:endParaRPr>
          </a:p>
          <a:p>
            <a:pPr>
              <a:spcBef>
                <a:spcPts val="0"/>
              </a:spcBef>
              <a:defRPr/>
            </a:pPr>
            <a:r>
              <a:rPr lang="en-US" sz="1800" dirty="0" smtClean="0">
                <a:solidFill>
                  <a:srgbClr val="000000"/>
                </a:solidFill>
              </a:rPr>
              <a:t>2060 West 156th Street, Gardena, 90249</a:t>
            </a:r>
          </a:p>
          <a:p>
            <a:pPr>
              <a:spcBef>
                <a:spcPts val="0"/>
              </a:spcBef>
              <a:defRPr/>
            </a:pPr>
            <a:r>
              <a:rPr lang="en-US" sz="1800" dirty="0" smtClean="0">
                <a:solidFill>
                  <a:srgbClr val="000000"/>
                </a:solidFill>
              </a:rPr>
              <a:t>Office (310) 515-3010      Fax (310) 527-7147</a:t>
            </a:r>
          </a:p>
          <a:p>
            <a:pPr>
              <a:spcBef>
                <a:spcPts val="0"/>
              </a:spcBef>
              <a:defRPr/>
            </a:pPr>
            <a:r>
              <a:rPr lang="en-US" sz="1800" dirty="0" smtClean="0">
                <a:solidFill>
                  <a:srgbClr val="000000"/>
                </a:solidFill>
              </a:rPr>
              <a:t>Marie </a:t>
            </a:r>
            <a:r>
              <a:rPr lang="en-US" sz="1800" dirty="0" err="1" smtClean="0">
                <a:solidFill>
                  <a:srgbClr val="000000"/>
                </a:solidFill>
              </a:rPr>
              <a:t>Bracamonte</a:t>
            </a:r>
            <a:r>
              <a:rPr lang="en-US" sz="1800" dirty="0" smtClean="0">
                <a:solidFill>
                  <a:srgbClr val="000000"/>
                </a:solidFill>
              </a:rPr>
              <a:t>, Field Coordinator    </a:t>
            </a:r>
            <a:r>
              <a:rPr lang="en-US" sz="1800" u="sng" dirty="0" smtClean="0">
                <a:hlinkClick r:id="rId3"/>
              </a:rPr>
              <a:t>marie.bracamonte@lausd.net</a:t>
            </a:r>
            <a:endParaRPr lang="en-US" sz="1800" u="sng" dirty="0" smtClean="0"/>
          </a:p>
          <a:p>
            <a:pPr>
              <a:spcBef>
                <a:spcPts val="0"/>
              </a:spcBef>
              <a:defRPr/>
            </a:pPr>
            <a:endParaRPr lang="en-US" sz="600" dirty="0" smtClean="0"/>
          </a:p>
          <a:p>
            <a:pPr>
              <a:spcBef>
                <a:spcPts val="0"/>
              </a:spcBef>
              <a:defRPr/>
            </a:pPr>
            <a:r>
              <a:rPr lang="en-US" sz="2400" b="1" dirty="0" smtClean="0">
                <a:solidFill>
                  <a:srgbClr val="000000"/>
                </a:solidFill>
              </a:rPr>
              <a:t>MIDDLE SCHOOL UNIT</a:t>
            </a:r>
            <a:endParaRPr lang="en-US" sz="2400" dirty="0" smtClean="0">
              <a:solidFill>
                <a:srgbClr val="000000"/>
              </a:solidFill>
            </a:endParaRPr>
          </a:p>
          <a:p>
            <a:pPr>
              <a:spcBef>
                <a:spcPts val="0"/>
              </a:spcBef>
              <a:defRPr/>
            </a:pPr>
            <a:r>
              <a:rPr lang="en-US" sz="2200" b="1" i="1" dirty="0" smtClean="0">
                <a:solidFill>
                  <a:srgbClr val="000000"/>
                </a:solidFill>
              </a:rPr>
              <a:t>Serving all Middle School Sites </a:t>
            </a:r>
            <a:endParaRPr lang="en-US" sz="2200" dirty="0" smtClean="0">
              <a:solidFill>
                <a:srgbClr val="000000"/>
              </a:solidFill>
            </a:endParaRPr>
          </a:p>
          <a:p>
            <a:pPr>
              <a:spcBef>
                <a:spcPts val="0"/>
              </a:spcBef>
              <a:defRPr/>
            </a:pPr>
            <a:r>
              <a:rPr lang="en-US" sz="1800" dirty="0" smtClean="0">
                <a:solidFill>
                  <a:srgbClr val="000000"/>
                </a:solidFill>
              </a:rPr>
              <a:t>611 Jackson Street, Los Angeles, CA 90012</a:t>
            </a:r>
          </a:p>
          <a:p>
            <a:pPr>
              <a:spcBef>
                <a:spcPts val="0"/>
              </a:spcBef>
              <a:defRPr/>
            </a:pPr>
            <a:r>
              <a:rPr lang="en-US" sz="1800" dirty="0" smtClean="0">
                <a:solidFill>
                  <a:srgbClr val="000000"/>
                </a:solidFill>
              </a:rPr>
              <a:t>Office (213) 633-3500      Fax (213) 633-3500</a:t>
            </a:r>
          </a:p>
          <a:p>
            <a:pPr>
              <a:defRPr/>
            </a:pPr>
            <a:r>
              <a:rPr lang="en-US" sz="1800" dirty="0" smtClean="0">
                <a:solidFill>
                  <a:srgbClr val="000000"/>
                </a:solidFill>
              </a:rPr>
              <a:t>Carlos </a:t>
            </a:r>
            <a:r>
              <a:rPr lang="en-US" sz="1800" dirty="0">
                <a:solidFill>
                  <a:srgbClr val="000000"/>
                </a:solidFill>
              </a:rPr>
              <a:t>Martinez, Field Coordinator   </a:t>
            </a:r>
            <a:r>
              <a:rPr lang="en-US" sz="1800" u="sng" dirty="0" smtClean="0">
                <a:hlinkClick r:id="rId4"/>
              </a:rPr>
              <a:t>carlos.x.martinez@lausd.net</a:t>
            </a:r>
            <a:endParaRPr lang="en-US" sz="1800" u="sng" dirty="0" smtClean="0"/>
          </a:p>
          <a:p>
            <a:pPr>
              <a:defRPr/>
            </a:pPr>
            <a:endParaRPr lang="en-US" sz="600" dirty="0"/>
          </a:p>
          <a:p>
            <a:pPr>
              <a:spcBef>
                <a:spcPts val="0"/>
              </a:spcBef>
              <a:defRPr/>
            </a:pPr>
            <a:r>
              <a:rPr lang="en-US" sz="2400" b="1" dirty="0" smtClean="0">
                <a:solidFill>
                  <a:srgbClr val="000000"/>
                </a:solidFill>
              </a:rPr>
              <a:t>YOUTH DEVELOPMENT PROGRAM UNIT</a:t>
            </a:r>
            <a:endParaRPr lang="en-US" sz="2400" dirty="0" smtClean="0">
              <a:solidFill>
                <a:srgbClr val="000000"/>
              </a:solidFill>
            </a:endParaRPr>
          </a:p>
          <a:p>
            <a:pPr>
              <a:spcBef>
                <a:spcPts val="0"/>
              </a:spcBef>
              <a:defRPr/>
            </a:pPr>
            <a:r>
              <a:rPr lang="en-US" sz="2200" b="1" i="1" dirty="0" smtClean="0">
                <a:solidFill>
                  <a:srgbClr val="000000"/>
                </a:solidFill>
              </a:rPr>
              <a:t>Serving Youth Development Program (YDP) &amp; Youth Services at YDP Sites </a:t>
            </a:r>
            <a:endParaRPr lang="en-US" sz="2200" dirty="0" smtClean="0">
              <a:solidFill>
                <a:srgbClr val="000000"/>
              </a:solidFill>
            </a:endParaRPr>
          </a:p>
          <a:p>
            <a:pPr>
              <a:spcBef>
                <a:spcPts val="0"/>
              </a:spcBef>
              <a:defRPr/>
            </a:pPr>
            <a:r>
              <a:rPr lang="en-US" sz="1800" dirty="0" smtClean="0">
                <a:solidFill>
                  <a:srgbClr val="000000"/>
                </a:solidFill>
              </a:rPr>
              <a:t>5607 Capistrano Avenue, Woodland Hills, CA 91367</a:t>
            </a:r>
          </a:p>
          <a:p>
            <a:pPr>
              <a:spcBef>
                <a:spcPts val="0"/>
              </a:spcBef>
              <a:defRPr/>
            </a:pPr>
            <a:r>
              <a:rPr lang="en-US" sz="1800" dirty="0" smtClean="0">
                <a:solidFill>
                  <a:srgbClr val="000000"/>
                </a:solidFill>
              </a:rPr>
              <a:t>Office (818) 587-4300      Fax (818) 713-8554</a:t>
            </a:r>
          </a:p>
          <a:p>
            <a:pPr>
              <a:spcBef>
                <a:spcPts val="0"/>
              </a:spcBef>
              <a:defRPr/>
            </a:pPr>
            <a:r>
              <a:rPr lang="en-US" sz="1800" dirty="0" err="1" smtClean="0">
                <a:solidFill>
                  <a:srgbClr val="000000"/>
                </a:solidFill>
              </a:rPr>
              <a:t>Isaure</a:t>
            </a:r>
            <a:r>
              <a:rPr lang="en-US" sz="1800" dirty="0" smtClean="0">
                <a:solidFill>
                  <a:srgbClr val="000000"/>
                </a:solidFill>
              </a:rPr>
              <a:t> </a:t>
            </a:r>
            <a:r>
              <a:rPr lang="en-US" sz="1800" dirty="0" err="1" smtClean="0">
                <a:solidFill>
                  <a:srgbClr val="000000"/>
                </a:solidFill>
              </a:rPr>
              <a:t>Blandin</a:t>
            </a:r>
            <a:r>
              <a:rPr lang="en-US" sz="1800" dirty="0" smtClean="0">
                <a:solidFill>
                  <a:srgbClr val="000000"/>
                </a:solidFill>
              </a:rPr>
              <a:t>, Field Coordinator   </a:t>
            </a:r>
            <a:r>
              <a:rPr lang="en-US" sz="1800" u="sng" dirty="0" smtClean="0">
                <a:hlinkClick r:id="rId5"/>
              </a:rPr>
              <a:t>isaure.blandin@lausd.net</a:t>
            </a:r>
            <a:endParaRPr lang="en-US" sz="1800" dirty="0"/>
          </a:p>
        </p:txBody>
      </p:sp>
      <p:sp>
        <p:nvSpPr>
          <p:cNvPr id="6" name="Rectangle 2"/>
          <p:cNvSpPr txBox="1">
            <a:spLocks noGrp="1" noChangeArrowheads="1"/>
          </p:cNvSpPr>
          <p:nvPr>
            <p:ph type="title" idx="4294967295"/>
          </p:nvPr>
        </p:nvSpPr>
        <p:spPr bwMode="auto">
          <a:xfrm>
            <a:off x="189186" y="189183"/>
            <a:ext cx="8749862" cy="882868"/>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Contacts</a:t>
            </a:r>
            <a:endParaRPr lang="en-US" sz="4000" b="1" dirty="0">
              <a:solidFill>
                <a:srgbClr val="000000"/>
              </a:solidFill>
            </a:endParaRP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685800" y="1816521"/>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000000"/>
                </a:solidFill>
              </a:rPr>
              <a:t>Questions?</a:t>
            </a:r>
          </a:p>
        </p:txBody>
      </p:sp>
      <p:sp>
        <p:nvSpPr>
          <p:cNvPr id="7" name="Rectangle 5"/>
          <p:cNvSpPr txBox="1">
            <a:spLocks noChangeArrowheads="1"/>
          </p:cNvSpPr>
          <p:nvPr/>
        </p:nvSpPr>
        <p:spPr>
          <a:xfrm>
            <a:off x="1828816" y="3886200"/>
            <a:ext cx="5645888" cy="10969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4000" dirty="0" smtClean="0">
                <a:solidFill>
                  <a:srgbClr val="000000"/>
                </a:solidFill>
              </a:rPr>
              <a:t>Thank you!</a:t>
            </a:r>
          </a:p>
        </p:txBody>
      </p:sp>
      <p:sp>
        <p:nvSpPr>
          <p:cNvPr id="8" name="Text Box 7"/>
          <p:cNvSpPr txBox="1">
            <a:spLocks noChangeArrowheads="1"/>
          </p:cNvSpPr>
          <p:nvPr/>
        </p:nvSpPr>
        <p:spPr bwMode="auto">
          <a:xfrm>
            <a:off x="95776" y="5743696"/>
            <a:ext cx="6553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defTabSz="914400" eaLnBrk="0" fontAlgn="base" hangingPunct="0">
              <a:spcBef>
                <a:spcPct val="0"/>
              </a:spcBef>
              <a:spcAft>
                <a:spcPct val="0"/>
              </a:spcAft>
              <a:buFontTx/>
              <a:buNone/>
            </a:pPr>
            <a:r>
              <a:rPr lang="en-US" altLang="en-US" sz="1800" dirty="0" smtClean="0">
                <a:solidFill>
                  <a:srgbClr val="000000"/>
                </a:solidFill>
              </a:rPr>
              <a:t>LAUSD Food Services Division  </a:t>
            </a:r>
          </a:p>
          <a:p>
            <a:pPr defTabSz="914400" eaLnBrk="0" fontAlgn="base" hangingPunct="0">
              <a:spcBef>
                <a:spcPct val="0"/>
              </a:spcBef>
              <a:spcAft>
                <a:spcPct val="0"/>
              </a:spcAft>
              <a:buFontTx/>
              <a:buNone/>
            </a:pPr>
            <a:r>
              <a:rPr lang="en-US" altLang="en-US" sz="1800" dirty="0" smtClean="0">
                <a:solidFill>
                  <a:srgbClr val="000000"/>
                </a:solidFill>
              </a:rPr>
              <a:t>Nourishing Children to Achieve Excellence                             </a:t>
            </a:r>
          </a:p>
        </p:txBody>
      </p:sp>
    </p:spTree>
    <p:extLst>
      <p:ext uri="{BB962C8B-B14F-4D97-AF65-F5344CB8AC3E}">
        <p14:creationId xmlns:p14="http://schemas.microsoft.com/office/powerpoint/2010/main" val="14932649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600"/>
              </a:spcBef>
              <a:buNone/>
              <a:defRPr/>
            </a:pPr>
            <a:r>
              <a:rPr lang="en-US" sz="2800" dirty="0" smtClean="0">
                <a:solidFill>
                  <a:srgbClr val="000000"/>
                </a:solidFill>
              </a:rPr>
              <a:t>Keeps children from going hungry</a:t>
            </a:r>
          </a:p>
          <a:p>
            <a:pPr lvl="1">
              <a:spcBef>
                <a:spcPts val="672"/>
              </a:spcBef>
              <a:buFont typeface="Arial" pitchFamily="34" charset="0"/>
              <a:buChar char="•"/>
              <a:defRPr/>
            </a:pPr>
            <a:r>
              <a:rPr lang="en-US" sz="2400" dirty="0" smtClean="0">
                <a:solidFill>
                  <a:srgbClr val="000000"/>
                </a:solidFill>
              </a:rPr>
              <a:t>Food children receive at an afternoon program may be the only meal until the next day</a:t>
            </a:r>
          </a:p>
          <a:p>
            <a:pPr lvl="1">
              <a:spcBef>
                <a:spcPts val="672"/>
              </a:spcBef>
              <a:buFont typeface="Arial" pitchFamily="34" charset="0"/>
              <a:buChar char="•"/>
              <a:defRPr/>
            </a:pPr>
            <a:r>
              <a:rPr lang="en-US" sz="2400" dirty="0" smtClean="0">
                <a:solidFill>
                  <a:srgbClr val="000000"/>
                </a:solidFill>
              </a:rPr>
              <a:t>Many families are struggling financially and programs that provide a nutritious meal after school make it easier to make ends meet and keep children from going hungry</a:t>
            </a:r>
            <a:endParaRPr lang="en-US" sz="2400" dirty="0">
              <a:solidFill>
                <a:srgbClr val="000000"/>
              </a:solidFill>
            </a:endParaRPr>
          </a:p>
        </p:txBody>
      </p:sp>
      <p:sp>
        <p:nvSpPr>
          <p:cNvPr id="4" name="Rectangle 2"/>
          <p:cNvSpPr txBox="1">
            <a:spLocks noGrp="1" noChangeArrowheads="1"/>
          </p:cNvSpPr>
          <p:nvPr>
            <p:ph type="title"/>
          </p:nvPr>
        </p:nvSpPr>
        <p:spPr bwMode="auto">
          <a:xfrm>
            <a:off x="142504" y="94596"/>
            <a:ext cx="6745184" cy="997527"/>
          </a:xfrm>
          <a:prstGeom prst="rect">
            <a:avLst/>
          </a:prstGeom>
          <a:noFill/>
          <a:ln w="9525">
            <a:noFill/>
            <a:miter lim="800000"/>
            <a:headEnd/>
            <a:tailEnd/>
          </a:ln>
        </p:spPr>
        <p:txBody>
          <a:bodyPr bIns="91440" anchor="b"/>
          <a:lstStyle/>
          <a:p>
            <a:pPr algn="l" defTabSz="914400" fontAlgn="base">
              <a:spcBef>
                <a:spcPct val="0"/>
              </a:spcBef>
              <a:spcAft>
                <a:spcPct val="0"/>
              </a:spcAft>
              <a:defRPr/>
            </a:pPr>
            <a:r>
              <a:rPr lang="en-US" sz="4000" b="1" dirty="0">
                <a:solidFill>
                  <a:srgbClr val="000000"/>
                </a:solidFill>
                <a:ea typeface="+mj-ea"/>
                <a:cs typeface="+mj-cs"/>
              </a:rPr>
              <a:t>Purpose and </a:t>
            </a:r>
            <a:r>
              <a:rPr lang="en-US" sz="4000" b="1" dirty="0" smtClean="0">
                <a:solidFill>
                  <a:srgbClr val="000000"/>
                </a:solidFill>
                <a:ea typeface="+mj-ea"/>
                <a:cs typeface="+mj-cs"/>
              </a:rPr>
              <a:t>Benefits cont’d</a:t>
            </a:r>
            <a:endParaRPr lang="en-US" sz="4000" b="1" dirty="0">
              <a:solidFill>
                <a:srgbClr val="000000"/>
              </a:solidFill>
              <a:ea typeface="+mj-ea"/>
              <a:cs typeface="+mj-cs"/>
            </a:endParaRPr>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672"/>
              </a:spcBef>
            </a:pPr>
            <a:r>
              <a:rPr lang="en-US" sz="2800" dirty="0" smtClean="0">
                <a:solidFill>
                  <a:srgbClr val="000000"/>
                </a:solidFill>
              </a:rPr>
              <a:t>Our goal is to provide the meal immediately after school to ensure the maximum number of children will have access to the suppers</a:t>
            </a:r>
          </a:p>
          <a:p>
            <a:pPr>
              <a:spcBef>
                <a:spcPts val="600"/>
              </a:spcBef>
            </a:pPr>
            <a:endParaRPr lang="en-US" sz="600" dirty="0" smtClean="0">
              <a:solidFill>
                <a:srgbClr val="000000"/>
              </a:solidFill>
            </a:endParaRPr>
          </a:p>
          <a:p>
            <a:pPr>
              <a:spcBef>
                <a:spcPts val="672"/>
              </a:spcBef>
            </a:pPr>
            <a:r>
              <a:rPr lang="en-US" sz="2800" dirty="0" smtClean="0">
                <a:solidFill>
                  <a:srgbClr val="000000"/>
                </a:solidFill>
              </a:rPr>
              <a:t>This program is designed to fill the nutritional gap and ensure children receive the meals they need</a:t>
            </a:r>
          </a:p>
          <a:p>
            <a:pPr>
              <a:spcBef>
                <a:spcPts val="600"/>
              </a:spcBef>
            </a:pPr>
            <a:endParaRPr lang="en-US" sz="600" dirty="0" smtClean="0">
              <a:solidFill>
                <a:srgbClr val="000000"/>
              </a:solidFill>
            </a:endParaRPr>
          </a:p>
          <a:p>
            <a:pPr>
              <a:spcBef>
                <a:spcPts val="672"/>
              </a:spcBef>
            </a:pPr>
            <a:r>
              <a:rPr lang="en-US" sz="2800" dirty="0" smtClean="0">
                <a:solidFill>
                  <a:srgbClr val="000000"/>
                </a:solidFill>
              </a:rPr>
              <a:t>The After School Supper program is a mandate for all eligible Beyond the Bell program sites</a:t>
            </a:r>
          </a:p>
          <a:p>
            <a:pPr lvl="2"/>
            <a:endParaRPr lang="en-US" dirty="0"/>
          </a:p>
        </p:txBody>
      </p:sp>
      <p:sp>
        <p:nvSpPr>
          <p:cNvPr id="4" name="Rectangle 2"/>
          <p:cNvSpPr txBox="1">
            <a:spLocks noGrp="1" noChangeArrowheads="1"/>
          </p:cNvSpPr>
          <p:nvPr>
            <p:ph type="title"/>
          </p:nvPr>
        </p:nvSpPr>
        <p:spPr bwMode="auto">
          <a:xfrm>
            <a:off x="142504" y="79643"/>
            <a:ext cx="6721434" cy="1008174"/>
          </a:xfrm>
          <a:prstGeom prst="rect">
            <a:avLst/>
          </a:prstGeom>
          <a:noFill/>
          <a:ln w="9525">
            <a:noFill/>
            <a:miter lim="800000"/>
            <a:headEnd/>
            <a:tailEnd/>
          </a:ln>
        </p:spPr>
        <p:txBody>
          <a:bodyPr bIns="91440" anchor="b">
            <a:normAutofit/>
          </a:bodyPr>
          <a:lstStyle/>
          <a:p>
            <a:pPr algn="l" defTabSz="914400" fontAlgn="base">
              <a:spcBef>
                <a:spcPct val="0"/>
              </a:spcBef>
              <a:spcAft>
                <a:spcPct val="0"/>
              </a:spcAft>
              <a:defRPr/>
            </a:pPr>
            <a:r>
              <a:rPr lang="en-US" sz="4000" b="1" dirty="0">
                <a:solidFill>
                  <a:srgbClr val="000000"/>
                </a:solidFill>
                <a:ea typeface="+mj-ea"/>
                <a:cs typeface="+mj-cs"/>
              </a:rPr>
              <a:t>Goal</a:t>
            </a:r>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9493"/>
            <a:ext cx="8229600" cy="4804368"/>
          </a:xfrm>
        </p:spPr>
        <p:txBody>
          <a:bodyPr>
            <a:noAutofit/>
          </a:bodyPr>
          <a:lstStyle/>
          <a:p>
            <a:pPr marL="0" indent="0">
              <a:lnSpc>
                <a:spcPct val="80000"/>
              </a:lnSpc>
              <a:spcBef>
                <a:spcPts val="672"/>
              </a:spcBef>
              <a:buNone/>
            </a:pPr>
            <a:r>
              <a:rPr lang="en-US" sz="2600" dirty="0" smtClean="0">
                <a:solidFill>
                  <a:srgbClr val="000000"/>
                </a:solidFill>
              </a:rPr>
              <a:t>Child &amp; Adult Care Food Program (CACFP) provides reimbursements for supper served to school aged children</a:t>
            </a:r>
          </a:p>
          <a:p>
            <a:pPr marL="795338" lvl="1" indent="-338138">
              <a:lnSpc>
                <a:spcPct val="80000"/>
              </a:lnSpc>
              <a:spcBef>
                <a:spcPts val="600"/>
              </a:spcBef>
              <a:buFont typeface="Arial" pitchFamily="34" charset="0"/>
              <a:buChar char="•"/>
            </a:pPr>
            <a:r>
              <a:rPr lang="en-US" sz="2400" dirty="0" smtClean="0">
                <a:solidFill>
                  <a:srgbClr val="000000"/>
                </a:solidFill>
              </a:rPr>
              <a:t>Up to the age of 18 (or individuals of any age if disabled)</a:t>
            </a:r>
          </a:p>
          <a:p>
            <a:pPr marL="795338" lvl="1" indent="-338138">
              <a:lnSpc>
                <a:spcPct val="80000"/>
              </a:lnSpc>
              <a:spcBef>
                <a:spcPts val="600"/>
              </a:spcBef>
              <a:buFont typeface="Arial" pitchFamily="34" charset="0"/>
              <a:buChar char="•"/>
            </a:pPr>
            <a:r>
              <a:rPr lang="en-US" sz="2400" dirty="0" smtClean="0">
                <a:solidFill>
                  <a:srgbClr val="000000"/>
                </a:solidFill>
              </a:rPr>
              <a:t>Do not have to be enrolled in the after school program</a:t>
            </a:r>
          </a:p>
          <a:p>
            <a:pPr marL="795338" lvl="1" indent="-338138">
              <a:lnSpc>
                <a:spcPct val="80000"/>
              </a:lnSpc>
              <a:spcBef>
                <a:spcPts val="672"/>
              </a:spcBef>
              <a:buFont typeface="Arial" pitchFamily="34" charset="0"/>
              <a:buChar char="•"/>
            </a:pPr>
            <a:r>
              <a:rPr lang="en-US" sz="2400" dirty="0" smtClean="0">
                <a:solidFill>
                  <a:srgbClr val="000000"/>
                </a:solidFill>
              </a:rPr>
              <a:t>No requirement that children receiving meals participate in the offered activities</a:t>
            </a:r>
          </a:p>
          <a:p>
            <a:pPr marL="795338" lvl="1" indent="-338138">
              <a:lnSpc>
                <a:spcPct val="80000"/>
              </a:lnSpc>
              <a:spcBef>
                <a:spcPts val="600"/>
              </a:spcBef>
              <a:buFont typeface="Arial" pitchFamily="34" charset="0"/>
              <a:buChar char="•"/>
            </a:pPr>
            <a:r>
              <a:rPr lang="en-US" sz="2400" dirty="0" smtClean="0">
                <a:solidFill>
                  <a:srgbClr val="000000"/>
                </a:solidFill>
              </a:rPr>
              <a:t>Available  afterschool, on weekends, and holidays </a:t>
            </a:r>
          </a:p>
          <a:p>
            <a:pPr marL="795338" lvl="1" indent="-338138">
              <a:lnSpc>
                <a:spcPct val="80000"/>
              </a:lnSpc>
              <a:spcBef>
                <a:spcPts val="600"/>
              </a:spcBef>
              <a:buFont typeface="Arial" pitchFamily="34" charset="0"/>
              <a:buChar char="•"/>
            </a:pPr>
            <a:endParaRPr lang="en-US" sz="600" dirty="0" smtClean="0">
              <a:solidFill>
                <a:srgbClr val="000000"/>
              </a:solidFill>
            </a:endParaRPr>
          </a:p>
          <a:p>
            <a:pPr marL="0" indent="0">
              <a:lnSpc>
                <a:spcPct val="80000"/>
              </a:lnSpc>
              <a:buNone/>
            </a:pPr>
            <a:r>
              <a:rPr lang="en-US" sz="2600" dirty="0" smtClean="0">
                <a:solidFill>
                  <a:srgbClr val="000000"/>
                </a:solidFill>
              </a:rPr>
              <a:t>Food Services Division (FS Division) </a:t>
            </a:r>
            <a:r>
              <a:rPr lang="en-US" sz="2600" u="sng" dirty="0" smtClean="0">
                <a:solidFill>
                  <a:srgbClr val="000000"/>
                </a:solidFill>
              </a:rPr>
              <a:t>sponsors</a:t>
            </a:r>
            <a:r>
              <a:rPr lang="en-US" sz="2600" dirty="0" smtClean="0">
                <a:solidFill>
                  <a:srgbClr val="000000"/>
                </a:solidFill>
              </a:rPr>
              <a:t> the after school supper program</a:t>
            </a:r>
          </a:p>
          <a:p>
            <a:pPr>
              <a:lnSpc>
                <a:spcPct val="80000"/>
              </a:lnSpc>
            </a:pPr>
            <a:endParaRPr lang="en-US" sz="600" dirty="0" smtClean="0">
              <a:solidFill>
                <a:srgbClr val="000000"/>
              </a:solidFill>
            </a:endParaRPr>
          </a:p>
          <a:p>
            <a:pPr marL="0" indent="0">
              <a:lnSpc>
                <a:spcPct val="80000"/>
              </a:lnSpc>
              <a:buNone/>
            </a:pPr>
            <a:r>
              <a:rPr lang="en-US" sz="2600" dirty="0" smtClean="0">
                <a:solidFill>
                  <a:srgbClr val="000000"/>
                </a:solidFill>
              </a:rPr>
              <a:t>FS Division enters into an agreement with the California Department of Education (CDE) and </a:t>
            </a:r>
            <a:r>
              <a:rPr lang="en-US" sz="2600" u="sng" dirty="0" smtClean="0">
                <a:solidFill>
                  <a:srgbClr val="000000"/>
                </a:solidFill>
              </a:rPr>
              <a:t>assumes full responsibility</a:t>
            </a:r>
            <a:r>
              <a:rPr lang="en-US" sz="2600" dirty="0" smtClean="0">
                <a:solidFill>
                  <a:srgbClr val="000000"/>
                </a:solidFill>
              </a:rPr>
              <a:t> for meeting all requirements for reimbursements</a:t>
            </a:r>
          </a:p>
          <a:p>
            <a:pPr lvl="1">
              <a:lnSpc>
                <a:spcPct val="80000"/>
              </a:lnSpc>
              <a:buNone/>
            </a:pPr>
            <a:endParaRPr lang="en-US" sz="600" dirty="0" smtClean="0">
              <a:solidFill>
                <a:srgbClr val="000000"/>
              </a:solidFill>
            </a:endParaRPr>
          </a:p>
          <a:p>
            <a:endParaRPr lang="en-US" sz="2800" dirty="0" smtClean="0">
              <a:solidFill>
                <a:srgbClr val="000000"/>
              </a:solidFill>
            </a:endParaRPr>
          </a:p>
          <a:p>
            <a:pPr lvl="2"/>
            <a:endParaRPr lang="en-US" dirty="0"/>
          </a:p>
        </p:txBody>
      </p:sp>
      <p:sp>
        <p:nvSpPr>
          <p:cNvPr id="8" name="Rectangle 2"/>
          <p:cNvSpPr txBox="1">
            <a:spLocks noGrp="1" noChangeArrowheads="1"/>
          </p:cNvSpPr>
          <p:nvPr>
            <p:ph type="title"/>
          </p:nvPr>
        </p:nvSpPr>
        <p:spPr bwMode="auto">
          <a:xfrm>
            <a:off x="172193" y="204948"/>
            <a:ext cx="7582395" cy="882867"/>
          </a:xfrm>
          <a:prstGeom prst="rect">
            <a:avLst/>
          </a:prstGeom>
          <a:noFill/>
          <a:ln w="9525">
            <a:noFill/>
            <a:miter lim="800000"/>
            <a:headEnd/>
            <a:tailEnd/>
          </a:ln>
        </p:spPr>
        <p:txBody>
          <a:bodyPr bIns="91440" anchor="b">
            <a:normAutofit/>
          </a:bodyPr>
          <a:lstStyle/>
          <a:p>
            <a:pPr algn="l" defTabSz="914400" fontAlgn="base">
              <a:spcAft>
                <a:spcPct val="0"/>
              </a:spcAft>
              <a:tabLst>
                <a:tab pos="344488" algn="l"/>
              </a:tabLst>
              <a:defRPr/>
            </a:pPr>
            <a:r>
              <a:rPr lang="en-US" sz="4000" b="1" dirty="0" smtClean="0">
                <a:solidFill>
                  <a:srgbClr val="000000"/>
                </a:solidFill>
              </a:rPr>
              <a:t>What Is After School Supper?</a:t>
            </a:r>
            <a:endParaRPr lang="en-US" sz="4000" b="1" dirty="0">
              <a:solidFill>
                <a:srgbClr val="000000"/>
              </a:solidFill>
              <a:ea typeface="+mj-ea"/>
              <a:cs typeface="+mj-cs"/>
            </a:endParaRPr>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7230"/>
            <a:ext cx="8468436" cy="5268035"/>
          </a:xfrm>
        </p:spPr>
        <p:txBody>
          <a:bodyPr>
            <a:noAutofit/>
          </a:bodyPr>
          <a:lstStyle/>
          <a:p>
            <a:pPr marL="0" indent="0">
              <a:lnSpc>
                <a:spcPct val="80000"/>
              </a:lnSpc>
              <a:buNone/>
            </a:pPr>
            <a:r>
              <a:rPr lang="en-US" sz="2800" dirty="0">
                <a:solidFill>
                  <a:srgbClr val="000000"/>
                </a:solidFill>
              </a:rPr>
              <a:t>Area Eligibility Guidelines</a:t>
            </a:r>
          </a:p>
          <a:p>
            <a:pPr lvl="1">
              <a:buFont typeface="Arial" pitchFamily="34" charset="0"/>
              <a:buChar char="•"/>
            </a:pPr>
            <a:r>
              <a:rPr lang="en-US" sz="2600" u="sng" dirty="0">
                <a:solidFill>
                  <a:srgbClr val="000000"/>
                </a:solidFill>
              </a:rPr>
              <a:t>“Area Eligible” Sites </a:t>
            </a:r>
          </a:p>
          <a:p>
            <a:pPr lvl="2"/>
            <a:r>
              <a:rPr lang="en-US" dirty="0">
                <a:solidFill>
                  <a:srgbClr val="000000"/>
                </a:solidFill>
              </a:rPr>
              <a:t>50 % or more of students qualify for free or reduced meals</a:t>
            </a:r>
          </a:p>
          <a:p>
            <a:pPr lvl="2"/>
            <a:r>
              <a:rPr lang="en-US" dirty="0">
                <a:solidFill>
                  <a:srgbClr val="000000"/>
                </a:solidFill>
              </a:rPr>
              <a:t> Use the After School Supper Form </a:t>
            </a:r>
          </a:p>
          <a:p>
            <a:pPr lvl="3">
              <a:buFont typeface="Arial" pitchFamily="34" charset="0"/>
              <a:buChar char="•"/>
            </a:pPr>
            <a:r>
              <a:rPr lang="en-US" sz="2200" dirty="0">
                <a:solidFill>
                  <a:srgbClr val="000000"/>
                </a:solidFill>
              </a:rPr>
              <a:t>Accurate counts important – reimbursement for our program depends on these meal counts</a:t>
            </a:r>
          </a:p>
          <a:p>
            <a:pPr lvl="1">
              <a:buFont typeface="Arial" pitchFamily="34" charset="0"/>
              <a:buChar char="•"/>
              <a:defRPr/>
            </a:pPr>
            <a:endParaRPr lang="en-US" sz="2400" dirty="0" smtClean="0">
              <a:solidFill>
                <a:srgbClr val="000000"/>
              </a:solidFill>
            </a:endParaRPr>
          </a:p>
          <a:p>
            <a:pPr marL="795338" lvl="1" indent="-338138">
              <a:buFont typeface="Arial" pitchFamily="34" charset="0"/>
              <a:buChar char="•"/>
              <a:defRPr/>
            </a:pPr>
            <a:endParaRPr lang="en-US" sz="2400" dirty="0" smtClean="0">
              <a:solidFill>
                <a:srgbClr val="000000"/>
              </a:solidFill>
            </a:endParaRPr>
          </a:p>
          <a:p>
            <a:pPr lvl="1">
              <a:buNone/>
              <a:defRPr/>
            </a:pPr>
            <a:endParaRPr lang="en-US" sz="2400" dirty="0" smtClean="0">
              <a:solidFill>
                <a:srgbClr val="000000"/>
              </a:solidFill>
            </a:endParaRPr>
          </a:p>
          <a:p>
            <a:endParaRPr lang="en-US" sz="2800" dirty="0" smtClean="0">
              <a:solidFill>
                <a:srgbClr val="000000"/>
              </a:solidFill>
            </a:endParaRPr>
          </a:p>
          <a:p>
            <a:pPr lvl="2"/>
            <a:endParaRPr lang="en-US" dirty="0"/>
          </a:p>
        </p:txBody>
      </p:sp>
      <p:sp>
        <p:nvSpPr>
          <p:cNvPr id="4" name="Rectangle 2"/>
          <p:cNvSpPr txBox="1">
            <a:spLocks noGrp="1" noChangeArrowheads="1"/>
          </p:cNvSpPr>
          <p:nvPr>
            <p:ph type="title"/>
          </p:nvPr>
        </p:nvSpPr>
        <p:spPr bwMode="auto">
          <a:xfrm>
            <a:off x="142504" y="130630"/>
            <a:ext cx="8783132" cy="906600"/>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Program  </a:t>
            </a:r>
            <a:r>
              <a:rPr lang="en-US" sz="4000" b="1" dirty="0">
                <a:solidFill>
                  <a:srgbClr val="000000"/>
                </a:solidFill>
              </a:rPr>
              <a:t>Requirements</a:t>
            </a:r>
          </a:p>
        </p:txBody>
      </p:sp>
      <p:sp>
        <p:nvSpPr>
          <p:cNvPr id="5" name="Title 1"/>
          <p:cNvSpPr txBox="1">
            <a:spLocks/>
          </p:cNvSpPr>
          <p:nvPr/>
        </p:nvSpPr>
        <p:spPr>
          <a:xfrm>
            <a:off x="304800" y="228600"/>
            <a:ext cx="8991600" cy="1295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smtClean="0"/>
          </a:p>
        </p:txBody>
      </p:sp>
    </p:spTree>
    <p:extLst>
      <p:ext uri="{BB962C8B-B14F-4D97-AF65-F5344CB8AC3E}">
        <p14:creationId xmlns:p14="http://schemas.microsoft.com/office/powerpoint/2010/main" val="337594710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7230"/>
            <a:ext cx="8468436" cy="5268035"/>
          </a:xfrm>
        </p:spPr>
        <p:txBody>
          <a:bodyPr>
            <a:noAutofit/>
          </a:bodyPr>
          <a:lstStyle/>
          <a:p>
            <a:pPr marL="0" lvl="1" indent="0">
              <a:spcBef>
                <a:spcPts val="575"/>
              </a:spcBef>
              <a:buNone/>
              <a:defRPr/>
            </a:pPr>
            <a:r>
              <a:rPr lang="en-US" dirty="0" smtClean="0">
                <a:solidFill>
                  <a:srgbClr val="000000"/>
                </a:solidFill>
              </a:rPr>
              <a:t>Prepare copies of the following documents and keep on hand at all times:</a:t>
            </a:r>
          </a:p>
          <a:p>
            <a:pPr lvl="1">
              <a:spcBef>
                <a:spcPts val="0"/>
              </a:spcBef>
              <a:buFont typeface="Arial" pitchFamily="34" charset="0"/>
              <a:buChar char="•"/>
              <a:defRPr/>
            </a:pPr>
            <a:r>
              <a:rPr lang="en-US" sz="2400" dirty="0" smtClean="0">
                <a:solidFill>
                  <a:srgbClr val="000000"/>
                </a:solidFill>
              </a:rPr>
              <a:t>Supper Service Agreement – Signed yearly by the Food Services Manager and After School Program Staff</a:t>
            </a:r>
          </a:p>
          <a:p>
            <a:pPr lvl="1">
              <a:spcBef>
                <a:spcPts val="0"/>
              </a:spcBef>
              <a:buFont typeface="Arial" pitchFamily="34" charset="0"/>
              <a:buChar char="•"/>
              <a:defRPr/>
            </a:pPr>
            <a:r>
              <a:rPr lang="en-US" sz="2400" dirty="0" smtClean="0">
                <a:solidFill>
                  <a:srgbClr val="000000"/>
                </a:solidFill>
              </a:rPr>
              <a:t>Training Roster – Signed yearly by the FS Manager and After School Program Staff</a:t>
            </a:r>
          </a:p>
          <a:p>
            <a:pPr lvl="1">
              <a:spcBef>
                <a:spcPts val="0"/>
              </a:spcBef>
              <a:buFont typeface="Arial" pitchFamily="34" charset="0"/>
              <a:buChar char="•"/>
              <a:defRPr/>
            </a:pPr>
            <a:r>
              <a:rPr lang="en-US" sz="2400" dirty="0" smtClean="0">
                <a:solidFill>
                  <a:srgbClr val="000000"/>
                </a:solidFill>
              </a:rPr>
              <a:t>Supper Meal Count Form – Returned daily to the FS Manager</a:t>
            </a:r>
          </a:p>
          <a:p>
            <a:pPr lvl="1">
              <a:spcBef>
                <a:spcPts val="0"/>
              </a:spcBef>
              <a:buFont typeface="Arial" pitchFamily="34" charset="0"/>
              <a:buChar char="•"/>
              <a:defRPr/>
            </a:pPr>
            <a:r>
              <a:rPr lang="en-US" sz="2400" dirty="0" smtClean="0">
                <a:solidFill>
                  <a:srgbClr val="000000"/>
                </a:solidFill>
              </a:rPr>
              <a:t>At Risk After School Program Reimbursable Meal Worksheet – Returned daily to the FS Manager</a:t>
            </a:r>
          </a:p>
          <a:p>
            <a:pPr lvl="1">
              <a:spcBef>
                <a:spcPts val="0"/>
              </a:spcBef>
              <a:buFont typeface="Arial" pitchFamily="34" charset="0"/>
              <a:buChar char="•"/>
              <a:defRPr/>
            </a:pPr>
            <a:r>
              <a:rPr lang="en-US" sz="2400" dirty="0" smtClean="0">
                <a:solidFill>
                  <a:srgbClr val="000000"/>
                </a:solidFill>
              </a:rPr>
              <a:t>Supper Community Feed Attendance Roster – Returned daily to the FS Manager</a:t>
            </a:r>
          </a:p>
          <a:p>
            <a:pPr lvl="2">
              <a:buFont typeface="Arial" pitchFamily="34" charset="0"/>
              <a:buChar char="•"/>
              <a:defRPr/>
            </a:pPr>
            <a:r>
              <a:rPr lang="en-US" dirty="0" smtClean="0">
                <a:solidFill>
                  <a:srgbClr val="000000"/>
                </a:solidFill>
              </a:rPr>
              <a:t>Youth Services and Community Members</a:t>
            </a:r>
          </a:p>
          <a:p>
            <a:pPr lvl="1">
              <a:spcBef>
                <a:spcPts val="0"/>
              </a:spcBef>
              <a:buFont typeface="Arial" pitchFamily="34" charset="0"/>
              <a:buChar char="•"/>
              <a:defRPr/>
            </a:pPr>
            <a:r>
              <a:rPr lang="en-US" sz="2400" dirty="0" smtClean="0">
                <a:solidFill>
                  <a:srgbClr val="000000"/>
                </a:solidFill>
              </a:rPr>
              <a:t>Attendance Rosters – Returned weekly to the FS Manager</a:t>
            </a:r>
          </a:p>
          <a:p>
            <a:pPr lvl="1">
              <a:buFont typeface="Arial" pitchFamily="34" charset="0"/>
              <a:buChar char="•"/>
              <a:defRPr/>
            </a:pPr>
            <a:endParaRPr lang="en-US" sz="2400" dirty="0" smtClean="0">
              <a:solidFill>
                <a:srgbClr val="000000"/>
              </a:solidFill>
            </a:endParaRPr>
          </a:p>
          <a:p>
            <a:pPr marL="795338" lvl="1" indent="-338138">
              <a:buFont typeface="Arial" pitchFamily="34" charset="0"/>
              <a:buChar char="•"/>
              <a:defRPr/>
            </a:pPr>
            <a:endParaRPr lang="en-US" sz="2400" dirty="0" smtClean="0">
              <a:solidFill>
                <a:srgbClr val="000000"/>
              </a:solidFill>
            </a:endParaRPr>
          </a:p>
          <a:p>
            <a:pPr lvl="1">
              <a:buNone/>
              <a:defRPr/>
            </a:pPr>
            <a:endParaRPr lang="en-US" sz="2400" dirty="0" smtClean="0">
              <a:solidFill>
                <a:srgbClr val="000000"/>
              </a:solidFill>
            </a:endParaRPr>
          </a:p>
          <a:p>
            <a:endParaRPr lang="en-US" sz="2800" dirty="0" smtClean="0">
              <a:solidFill>
                <a:srgbClr val="000000"/>
              </a:solidFill>
            </a:endParaRPr>
          </a:p>
          <a:p>
            <a:pPr lvl="2"/>
            <a:endParaRPr lang="en-US" dirty="0"/>
          </a:p>
        </p:txBody>
      </p:sp>
      <p:sp>
        <p:nvSpPr>
          <p:cNvPr id="4" name="Rectangle 2"/>
          <p:cNvSpPr txBox="1">
            <a:spLocks noGrp="1" noChangeArrowheads="1"/>
          </p:cNvSpPr>
          <p:nvPr>
            <p:ph type="title"/>
          </p:nvPr>
        </p:nvSpPr>
        <p:spPr bwMode="auto">
          <a:xfrm>
            <a:off x="142504" y="130630"/>
            <a:ext cx="8783132" cy="906600"/>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smtClean="0">
                <a:solidFill>
                  <a:srgbClr val="000000"/>
                </a:solidFill>
              </a:rPr>
              <a:t>Required Documentation </a:t>
            </a:r>
            <a:endParaRPr lang="en-US" sz="4000" b="1" dirty="0">
              <a:solidFill>
                <a:srgbClr val="000000"/>
              </a:solidFill>
              <a:ea typeface="+mj-ea"/>
              <a:cs typeface="+mj-cs"/>
            </a:endParaRPr>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2776"/>
            <a:ext cx="8229600" cy="4525963"/>
          </a:xfrm>
        </p:spPr>
        <p:txBody>
          <a:bodyPr>
            <a:noAutofit/>
          </a:bodyPr>
          <a:lstStyle/>
          <a:p>
            <a:pPr marL="0" indent="0">
              <a:lnSpc>
                <a:spcPct val="80000"/>
              </a:lnSpc>
              <a:buNone/>
            </a:pPr>
            <a:r>
              <a:rPr lang="en-US" sz="2400" dirty="0">
                <a:solidFill>
                  <a:srgbClr val="000000"/>
                </a:solidFill>
              </a:rPr>
              <a:t>Order Suppers  </a:t>
            </a:r>
          </a:p>
          <a:p>
            <a:pPr marL="811213" lvl="1" indent="-347663">
              <a:lnSpc>
                <a:spcPct val="80000"/>
              </a:lnSpc>
              <a:buFont typeface="Arial" pitchFamily="34" charset="0"/>
              <a:buChar char="•"/>
            </a:pPr>
            <a:r>
              <a:rPr lang="en-US" sz="2200" dirty="0">
                <a:solidFill>
                  <a:srgbClr val="000000"/>
                </a:solidFill>
              </a:rPr>
              <a:t>Adjustments to orders will be made based on</a:t>
            </a:r>
          </a:p>
          <a:p>
            <a:pPr marL="1255713" lvl="2" indent="-341313">
              <a:lnSpc>
                <a:spcPct val="80000"/>
              </a:lnSpc>
            </a:pPr>
            <a:r>
              <a:rPr lang="en-US" sz="2200" dirty="0">
                <a:solidFill>
                  <a:srgbClr val="000000"/>
                </a:solidFill>
              </a:rPr>
              <a:t>Production history</a:t>
            </a:r>
          </a:p>
          <a:p>
            <a:pPr marL="1255713" lvl="2" indent="-341313">
              <a:lnSpc>
                <a:spcPct val="80000"/>
              </a:lnSpc>
            </a:pPr>
            <a:r>
              <a:rPr lang="en-US" sz="2200" dirty="0">
                <a:solidFill>
                  <a:srgbClr val="000000"/>
                </a:solidFill>
              </a:rPr>
              <a:t>Feedback from onsite supper program staff</a:t>
            </a:r>
          </a:p>
          <a:p>
            <a:pPr lvl="3">
              <a:lnSpc>
                <a:spcPct val="80000"/>
              </a:lnSpc>
            </a:pPr>
            <a:r>
              <a:rPr lang="en-US" sz="200" dirty="0">
                <a:solidFill>
                  <a:srgbClr val="000000"/>
                </a:solidFill>
              </a:rPr>
              <a:t>								</a:t>
            </a:r>
          </a:p>
          <a:p>
            <a:pPr marL="0" indent="0">
              <a:lnSpc>
                <a:spcPct val="80000"/>
              </a:lnSpc>
              <a:buNone/>
            </a:pPr>
            <a:r>
              <a:rPr lang="en-US" sz="2400" dirty="0" smtClean="0">
                <a:solidFill>
                  <a:srgbClr val="000000"/>
                </a:solidFill>
              </a:rPr>
              <a:t>Prepare </a:t>
            </a:r>
            <a:r>
              <a:rPr lang="en-US" sz="2400" dirty="0">
                <a:solidFill>
                  <a:srgbClr val="000000"/>
                </a:solidFill>
              </a:rPr>
              <a:t>Suppers</a:t>
            </a:r>
          </a:p>
          <a:p>
            <a:pPr marL="804863" lvl="1" indent="-347663">
              <a:lnSpc>
                <a:spcPct val="80000"/>
              </a:lnSpc>
              <a:buFont typeface="Arial" pitchFamily="34" charset="0"/>
              <a:buChar char="•"/>
            </a:pPr>
            <a:r>
              <a:rPr lang="en-US" sz="2200" dirty="0">
                <a:solidFill>
                  <a:srgbClr val="000000"/>
                </a:solidFill>
              </a:rPr>
              <a:t>Determine the amount of servings for all programs </a:t>
            </a:r>
          </a:p>
          <a:p>
            <a:pPr marL="804863" lvl="1" indent="-347663">
              <a:lnSpc>
                <a:spcPct val="80000"/>
              </a:lnSpc>
              <a:buFont typeface="Arial" pitchFamily="34" charset="0"/>
              <a:buChar char="•"/>
            </a:pPr>
            <a:r>
              <a:rPr lang="en-US" sz="2200" dirty="0">
                <a:solidFill>
                  <a:srgbClr val="000000"/>
                </a:solidFill>
              </a:rPr>
              <a:t>1% or non-fat milk and a minimum of two (2) lactose free milks is to be provided </a:t>
            </a:r>
          </a:p>
          <a:p>
            <a:pPr marL="1255713" lvl="2" indent="-341313">
              <a:lnSpc>
                <a:spcPct val="80000"/>
              </a:lnSpc>
            </a:pPr>
            <a:r>
              <a:rPr lang="en-US" sz="2200" dirty="0">
                <a:solidFill>
                  <a:srgbClr val="000000"/>
                </a:solidFill>
              </a:rPr>
              <a:t>Inside Styrofoam ice chests with ice or ice pillow packs (where available)</a:t>
            </a:r>
          </a:p>
          <a:p>
            <a:pPr marL="1255713" lvl="2" indent="-341313">
              <a:lnSpc>
                <a:spcPct val="80000"/>
              </a:lnSpc>
            </a:pPr>
            <a:r>
              <a:rPr lang="en-US" sz="2200" dirty="0">
                <a:solidFill>
                  <a:srgbClr val="000000"/>
                </a:solidFill>
              </a:rPr>
              <a:t>Inside refrigerated beverage cooler</a:t>
            </a:r>
          </a:p>
          <a:p>
            <a:pPr marL="1255713" lvl="2" indent="-341313">
              <a:lnSpc>
                <a:spcPct val="80000"/>
              </a:lnSpc>
            </a:pPr>
            <a:r>
              <a:rPr lang="en-US" sz="2200" dirty="0">
                <a:solidFill>
                  <a:srgbClr val="000000"/>
                </a:solidFill>
              </a:rPr>
              <a:t>Food Service staff are required to provide two (2) clean thermometers</a:t>
            </a:r>
          </a:p>
          <a:p>
            <a:pPr marL="804863" lvl="1" indent="-347663">
              <a:lnSpc>
                <a:spcPct val="80000"/>
              </a:lnSpc>
              <a:buFont typeface="Arial" pitchFamily="34" charset="0"/>
              <a:buChar char="•"/>
            </a:pPr>
            <a:r>
              <a:rPr lang="en-US" sz="2200" dirty="0">
                <a:solidFill>
                  <a:srgbClr val="000000"/>
                </a:solidFill>
              </a:rPr>
              <a:t>Program coordinator is required to take and record temperatures of all refrigerated food items</a:t>
            </a:r>
          </a:p>
          <a:p>
            <a:pPr lvl="1">
              <a:lnSpc>
                <a:spcPct val="80000"/>
              </a:lnSpc>
              <a:buFont typeface="Arial" pitchFamily="34" charset="0"/>
              <a:buChar char="•"/>
              <a:defRPr/>
            </a:pPr>
            <a:endParaRPr lang="en-US" sz="2400" dirty="0" smtClean="0">
              <a:solidFill>
                <a:srgbClr val="000000"/>
              </a:solidFill>
            </a:endParaRPr>
          </a:p>
          <a:p>
            <a:pPr lvl="1">
              <a:lnSpc>
                <a:spcPct val="80000"/>
              </a:lnSpc>
              <a:buFont typeface="Arial" pitchFamily="34" charset="0"/>
              <a:buChar char="•"/>
              <a:defRPr/>
            </a:pPr>
            <a:endParaRPr lang="en-US" sz="600" dirty="0" smtClean="0">
              <a:solidFill>
                <a:srgbClr val="000000"/>
              </a:solidFill>
            </a:endParaRPr>
          </a:p>
          <a:p>
            <a:pPr>
              <a:lnSpc>
                <a:spcPct val="80000"/>
              </a:lnSpc>
              <a:buNone/>
              <a:defRPr/>
            </a:pPr>
            <a:endParaRPr lang="en-US" sz="600" dirty="0" smtClean="0">
              <a:solidFill>
                <a:srgbClr val="000000"/>
              </a:solidFill>
            </a:endParaRPr>
          </a:p>
          <a:p>
            <a:pPr marL="0" lvl="1" indent="0">
              <a:lnSpc>
                <a:spcPct val="80000"/>
              </a:lnSpc>
              <a:spcBef>
                <a:spcPts val="575"/>
              </a:spcBef>
              <a:buNone/>
              <a:defRPr/>
            </a:pPr>
            <a:endParaRPr lang="en-US" dirty="0" smtClean="0">
              <a:solidFill>
                <a:srgbClr val="000000"/>
              </a:solidFill>
            </a:endParaRPr>
          </a:p>
          <a:p>
            <a:endParaRPr lang="en-US" sz="2800" dirty="0" smtClean="0">
              <a:solidFill>
                <a:srgbClr val="000000"/>
              </a:solidFill>
            </a:endParaRPr>
          </a:p>
          <a:p>
            <a:pPr lvl="2"/>
            <a:endParaRPr lang="en-US" dirty="0"/>
          </a:p>
        </p:txBody>
      </p:sp>
      <p:sp>
        <p:nvSpPr>
          <p:cNvPr id="4" name="Rectangle 2"/>
          <p:cNvSpPr txBox="1">
            <a:spLocks noGrp="1" noChangeArrowheads="1"/>
          </p:cNvSpPr>
          <p:nvPr>
            <p:ph type="title"/>
          </p:nvPr>
        </p:nvSpPr>
        <p:spPr bwMode="auto">
          <a:xfrm>
            <a:off x="142504" y="118755"/>
            <a:ext cx="8796780" cy="1382499"/>
          </a:xfrm>
          <a:prstGeom prst="rect">
            <a:avLst/>
          </a:prstGeom>
          <a:noFill/>
          <a:ln w="9525">
            <a:noFill/>
            <a:miter lim="800000"/>
            <a:headEnd/>
            <a:tailEnd/>
          </a:ln>
        </p:spPr>
        <p:txBody>
          <a:bodyPr bIns="91440" anchor="b">
            <a:noAutofit/>
          </a:bodyPr>
          <a:lstStyle/>
          <a:p>
            <a:pPr algn="l" defTabSz="914400" fontAlgn="base">
              <a:spcAft>
                <a:spcPct val="0"/>
              </a:spcAft>
              <a:defRPr/>
            </a:pPr>
            <a:r>
              <a:rPr lang="en-US" sz="4000" b="1" dirty="0">
                <a:solidFill>
                  <a:srgbClr val="000000"/>
                </a:solidFill>
              </a:rPr>
              <a:t>Food Services Staff Role: </a:t>
            </a:r>
            <a:br>
              <a:rPr lang="en-US" sz="4000" b="1" dirty="0">
                <a:solidFill>
                  <a:srgbClr val="000000"/>
                </a:solidFill>
              </a:rPr>
            </a:br>
            <a:r>
              <a:rPr lang="en-US" sz="4000" b="1" dirty="0" smtClean="0">
                <a:solidFill>
                  <a:srgbClr val="000000"/>
                </a:solidFill>
              </a:rPr>
              <a:t>Ordering </a:t>
            </a:r>
            <a:r>
              <a:rPr lang="en-US" sz="4000" b="1" dirty="0">
                <a:solidFill>
                  <a:srgbClr val="000000"/>
                </a:solidFill>
              </a:rPr>
              <a:t>and Meal Preparation</a:t>
            </a:r>
          </a:p>
        </p:txBody>
      </p:sp>
    </p:spTree>
    <p:extLst>
      <p:ext uri="{BB962C8B-B14F-4D97-AF65-F5344CB8AC3E}">
        <p14:creationId xmlns:p14="http://schemas.microsoft.com/office/powerpoint/2010/main" val="1673180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 Cafe LA Presentation template</Template>
  <TotalTime>2891</TotalTime>
  <Words>5886</Words>
  <Application>Microsoft Macintosh PowerPoint</Application>
  <PresentationFormat>On-screen Show (4:3)</PresentationFormat>
  <Paragraphs>547</Paragraphs>
  <Slides>37</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2014 Cafe LA Presentation template</vt:lpstr>
      <vt:lpstr>Acrobat Document</vt:lpstr>
      <vt:lpstr>PowerPoint Presentation</vt:lpstr>
      <vt:lpstr>Overview</vt:lpstr>
      <vt:lpstr>Purpose and Benefits</vt:lpstr>
      <vt:lpstr>Purpose and Benefits cont’d</vt:lpstr>
      <vt:lpstr>Goal</vt:lpstr>
      <vt:lpstr>What Is After School Supper?</vt:lpstr>
      <vt:lpstr>Program  Requirements</vt:lpstr>
      <vt:lpstr>Required Documentation </vt:lpstr>
      <vt:lpstr>Food Services Staff Role:  Ordering and Meal Preparation</vt:lpstr>
      <vt:lpstr>Food Services Staff Role:  Poster &amp; Record Keeping Requirement</vt:lpstr>
      <vt:lpstr>Food Services Staff Role: Monitoring Timeline</vt:lpstr>
      <vt:lpstr>Students With Food Allergies</vt:lpstr>
      <vt:lpstr>Students At Special Education Centers</vt:lpstr>
      <vt:lpstr>PowerPoint Presentation</vt:lpstr>
      <vt:lpstr>PowerPoint Presentation</vt:lpstr>
      <vt:lpstr>PowerPoint Presentation</vt:lpstr>
      <vt:lpstr>After School Supper Program Staff Role: </vt:lpstr>
      <vt:lpstr>After School Supper Program Staff Role: Meal Ordering</vt:lpstr>
      <vt:lpstr>After School Supper Program Staff Role: Meal Service Time </vt:lpstr>
      <vt:lpstr>After School Supper Program Staff Role: Meal Service </vt:lpstr>
      <vt:lpstr>After School Supper Program Staff Role: Meal Service cont’d</vt:lpstr>
      <vt:lpstr>After School Supper Program Staff Role: Food Safety Requirement </vt:lpstr>
      <vt:lpstr>After School Supper Program Staff Role: Maintaining Cleanliness at Eating Area</vt:lpstr>
      <vt:lpstr>Reimbursable Supper Meal</vt:lpstr>
      <vt:lpstr>Point of Service Guideline </vt:lpstr>
      <vt:lpstr>Weekly Attendance Rosters</vt:lpstr>
      <vt:lpstr>Youth Services /High School ONLY Supper Community Feed Attendance Roster</vt:lpstr>
      <vt:lpstr>At Risk After School Supper Program  Reimbursable Meal Worksheet</vt:lpstr>
      <vt:lpstr>Supper Program Reminders</vt:lpstr>
      <vt:lpstr>Review Questions</vt:lpstr>
      <vt:lpstr>Review Questions</vt:lpstr>
      <vt:lpstr>Review Questions</vt:lpstr>
      <vt:lpstr>Key Points To Remember</vt:lpstr>
      <vt:lpstr>Key Points To Remember cont…</vt:lpstr>
      <vt:lpstr>Key Points To Remember cont…</vt:lpstr>
      <vt:lpstr>Contacts</vt:lpstr>
      <vt:lpstr>PowerPoint Presentation</vt:lpstr>
    </vt:vector>
  </TitlesOfParts>
  <Company>LAUSD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LAUSD user</cp:lastModifiedBy>
  <cp:revision>296</cp:revision>
  <cp:lastPrinted>2014-05-30T21:15:13Z</cp:lastPrinted>
  <dcterms:created xsi:type="dcterms:W3CDTF">2014-05-05T14:23:24Z</dcterms:created>
  <dcterms:modified xsi:type="dcterms:W3CDTF">2014-07-18T15:41:05Z</dcterms:modified>
</cp:coreProperties>
</file>